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24"/>
  </p:notesMasterIdLst>
  <p:sldIdLst>
    <p:sldId id="1845" r:id="rId5"/>
    <p:sldId id="1846" r:id="rId6"/>
    <p:sldId id="1879" r:id="rId7"/>
    <p:sldId id="1874" r:id="rId8"/>
    <p:sldId id="1848" r:id="rId9"/>
    <p:sldId id="1868" r:id="rId10"/>
    <p:sldId id="1875" r:id="rId11"/>
    <p:sldId id="1876" r:id="rId12"/>
    <p:sldId id="1869" r:id="rId13"/>
    <p:sldId id="1870" r:id="rId14"/>
    <p:sldId id="1871" r:id="rId15"/>
    <p:sldId id="1877" r:id="rId16"/>
    <p:sldId id="1878" r:id="rId17"/>
    <p:sldId id="1849" r:id="rId18"/>
    <p:sldId id="1852" r:id="rId19"/>
    <p:sldId id="1872" r:id="rId20"/>
    <p:sldId id="1873" r:id="rId21"/>
    <p:sldId id="1865" r:id="rId22"/>
    <p:sldId id="1859" r:id="rId2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4387"/>
    <a:srgbClr val="FF2625"/>
    <a:srgbClr val="007788"/>
    <a:srgbClr val="297C2A"/>
    <a:srgbClr val="F69000"/>
    <a:srgbClr val="01C2D1"/>
    <a:srgbClr val="D6D734"/>
    <a:srgbClr val="005C68"/>
    <a:srgbClr val="3B2E5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22" autoAdjust="0"/>
    <p:restoredTop sz="94710" autoAdjust="0"/>
  </p:normalViewPr>
  <p:slideViewPr>
    <p:cSldViewPr snapToGrid="0">
      <p:cViewPr varScale="1">
        <p:scale>
          <a:sx n="102" d="100"/>
          <a:sy n="102" d="100"/>
        </p:scale>
        <p:origin x="1068" y="108"/>
      </p:cViewPr>
      <p:guideLst>
        <p:guide orient="horz" pos="2160"/>
        <p:guide pos="480"/>
        <p:guide pos="7200"/>
        <p:guide pos="4368"/>
      </p:guideLst>
    </p:cSldViewPr>
  </p:slideViewPr>
  <p:notesTextViewPr>
    <p:cViewPr>
      <p:scale>
        <a:sx n="1" d="1"/>
        <a:sy n="1" d="1"/>
      </p:scale>
      <p:origin x="0" y="0"/>
    </p:cViewPr>
  </p:notesTextViewPr>
  <p:sorterViewPr>
    <p:cViewPr>
      <p:scale>
        <a:sx n="94" d="100"/>
        <a:sy n="94"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13</a:t>
            </a:fld>
            <a:endParaRPr lang="en-US" altLang="en-US" dirty="0"/>
          </a:p>
        </p:txBody>
      </p:sp>
    </p:spTree>
    <p:extLst>
      <p:ext uri="{BB962C8B-B14F-4D97-AF65-F5344CB8AC3E}">
        <p14:creationId xmlns:p14="http://schemas.microsoft.com/office/powerpoint/2010/main" val="3027544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340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297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19</a:t>
            </a:fld>
            <a:endParaRPr lang="en-US" altLang="en-US" dirty="0"/>
          </a:p>
        </p:txBody>
      </p:sp>
    </p:spTree>
    <p:extLst>
      <p:ext uri="{BB962C8B-B14F-4D97-AF65-F5344CB8AC3E}">
        <p14:creationId xmlns:p14="http://schemas.microsoft.com/office/powerpoint/2010/main" val="409528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5</a:t>
            </a:fld>
            <a:endParaRPr lang="en-US" altLang="en-US" dirty="0"/>
          </a:p>
        </p:txBody>
      </p:sp>
    </p:spTree>
    <p:extLst>
      <p:ext uri="{BB962C8B-B14F-4D97-AF65-F5344CB8AC3E}">
        <p14:creationId xmlns:p14="http://schemas.microsoft.com/office/powerpoint/2010/main" val="1383417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a:t>
            </a:fld>
            <a:endParaRPr lang="en-US" altLang="en-US" dirty="0"/>
          </a:p>
        </p:txBody>
      </p:sp>
    </p:spTree>
    <p:extLst>
      <p:ext uri="{BB962C8B-B14F-4D97-AF65-F5344CB8AC3E}">
        <p14:creationId xmlns:p14="http://schemas.microsoft.com/office/powerpoint/2010/main" val="1183525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74804-8ECD-7CD1-B8BF-A3F69F4E56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5498BC-D4AE-A628-30AE-868849D3B8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0123CF-0353-8ED8-9D3C-BEEED674CF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1B0EA7-CC20-C17B-9BF1-B565FF7D8538}"/>
              </a:ext>
            </a:extLst>
          </p:cNvPr>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26009865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074804-8ECD-7CD1-B8BF-A3F69F4E56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5498BC-D4AE-A628-30AE-868849D3B8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0123CF-0353-8ED8-9D3C-BEEED674CF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1B0EA7-CC20-C17B-9BF1-B565FF7D8538}"/>
              </a:ext>
            </a:extLst>
          </p:cNvPr>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1400169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9</a:t>
            </a:fld>
            <a:endParaRPr lang="en-US" altLang="en-US" dirty="0"/>
          </a:p>
        </p:txBody>
      </p:sp>
    </p:spTree>
    <p:extLst>
      <p:ext uri="{BB962C8B-B14F-4D97-AF65-F5344CB8AC3E}">
        <p14:creationId xmlns:p14="http://schemas.microsoft.com/office/powerpoint/2010/main" val="107343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10</a:t>
            </a:fld>
            <a:endParaRPr lang="en-US" altLang="en-US" dirty="0"/>
          </a:p>
        </p:txBody>
      </p:sp>
    </p:spTree>
    <p:extLst>
      <p:ext uri="{BB962C8B-B14F-4D97-AF65-F5344CB8AC3E}">
        <p14:creationId xmlns:p14="http://schemas.microsoft.com/office/powerpoint/2010/main" val="1745194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11</a:t>
            </a:fld>
            <a:endParaRPr lang="en-US" altLang="en-US" dirty="0"/>
          </a:p>
        </p:txBody>
      </p:sp>
    </p:spTree>
    <p:extLst>
      <p:ext uri="{BB962C8B-B14F-4D97-AF65-F5344CB8AC3E}">
        <p14:creationId xmlns:p14="http://schemas.microsoft.com/office/powerpoint/2010/main" val="2285542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12</a:t>
            </a:fld>
            <a:endParaRPr lang="en-US" altLang="en-US" dirty="0"/>
          </a:p>
        </p:txBody>
      </p:sp>
    </p:spTree>
    <p:extLst>
      <p:ext uri="{BB962C8B-B14F-4D97-AF65-F5344CB8AC3E}">
        <p14:creationId xmlns:p14="http://schemas.microsoft.com/office/powerpoint/2010/main" val="30141473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DB60B1-BEF5-4848-BB02-98EBFE355C13}"/>
              </a:ext>
            </a:extLst>
          </p:cNvPr>
          <p:cNvPicPr>
            <a:picLocks noChangeAspect="1"/>
          </p:cNvPicPr>
          <p:nvPr userDrawn="1"/>
        </p:nvPicPr>
        <p:blipFill>
          <a:blip r:embed="rId2"/>
          <a:srcRect/>
          <a:stretch/>
        </p:blipFill>
        <p:spPr>
          <a:xfrm>
            <a:off x="0" y="1"/>
            <a:ext cx="12191998" cy="6857999"/>
          </a:xfrm>
          <a:prstGeom prst="rect">
            <a:avLst/>
          </a:prstGeom>
        </p:spPr>
      </p:pic>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lstStyle>
            <a:lvl1pPr>
              <a:defRPr b="1"/>
            </a:lvl1pPr>
          </a:lstStyle>
          <a:p>
            <a:r>
              <a:rPr lang="en-US" dirty="0"/>
              <a:t>Insert title here</a:t>
            </a:r>
          </a:p>
        </p:txBody>
      </p:sp>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dirty="0"/>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906BF34F-6945-4E11-BAEC-F66F7254C4C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Pattern Content Blu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BC85C715-EF0D-4E33-AC89-C35DD2596E5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340929"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8FD53BA4-73D2-4CCA-8580-11F4221524F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2"/>
        </a:solidFill>
        <a:effectLst/>
      </p:bgPr>
    </p:bg>
    <p:spTree>
      <p:nvGrpSpPr>
        <p:cNvPr id="1" name=""/>
        <p:cNvGrpSpPr/>
        <p:nvPr/>
      </p:nvGrpSpPr>
      <p:grpSpPr>
        <a:xfrm>
          <a:off x="0" y="0"/>
          <a:ext cx="0" cy="0"/>
          <a:chOff x="0" y="0"/>
          <a:chExt cx="0" cy="0"/>
        </a:xfrm>
      </p:grpSpPr>
      <p:pic>
        <p:nvPicPr>
          <p:cNvPr id="8" name="Picture Placeholder 6" descr="White Striped background">
            <a:extLst>
              <a:ext uri="{FF2B5EF4-FFF2-40B4-BE49-F238E27FC236}">
                <a16:creationId xmlns:a16="http://schemas.microsoft.com/office/drawing/2014/main" id="{3917D528-010E-4303-97BF-F7F67BC66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2"/>
                </a:solidFill>
              </a:defRPr>
            </a:lvl1pPr>
          </a:lstStyle>
          <a:p>
            <a:r>
              <a:rPr lang="en-US" dirty="0"/>
              <a:t>Insert title here</a:t>
            </a:r>
          </a:p>
        </p:txBody>
      </p:sp>
      <p:sp>
        <p:nvSpPr>
          <p:cNvPr id="10" name="Text Placeholder 15">
            <a:extLst>
              <a:ext uri="{FF2B5EF4-FFF2-40B4-BE49-F238E27FC236}">
                <a16:creationId xmlns:a16="http://schemas.microsoft.com/office/drawing/2014/main" id="{780F473D-F2DF-4163-AB6E-F7327F60EC4A}"/>
              </a:ext>
            </a:extLst>
          </p:cNvPr>
          <p:cNvSpPr>
            <a:spLocks noGrp="1"/>
          </p:cNvSpPr>
          <p:nvPr>
            <p:ph type="body" sz="quarter" idx="11" hasCustomPrompt="1"/>
          </p:nvPr>
        </p:nvSpPr>
        <p:spPr>
          <a:xfrm>
            <a:off x="762000" y="1432562"/>
            <a:ext cx="10667999" cy="1158237"/>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11" name="Table Placeholder 10">
            <a:extLst>
              <a:ext uri="{FF2B5EF4-FFF2-40B4-BE49-F238E27FC236}">
                <a16:creationId xmlns:a16="http://schemas.microsoft.com/office/drawing/2014/main" id="{7DC18506-6205-438F-AA5C-D337F9975FC3}"/>
              </a:ext>
            </a:extLst>
          </p:cNvPr>
          <p:cNvSpPr>
            <a:spLocks noGrp="1"/>
          </p:cNvSpPr>
          <p:nvPr>
            <p:ph type="tbl" sz="quarter" idx="12" hasCustomPrompt="1"/>
          </p:nvPr>
        </p:nvSpPr>
        <p:spPr>
          <a:xfrm>
            <a:off x="757381" y="2591662"/>
            <a:ext cx="10667999" cy="2833776"/>
          </a:xfrm>
          <a:prstGeom prst="rect">
            <a:avLst/>
          </a:prstGeom>
        </p:spPr>
        <p:txBody>
          <a:bodyPr/>
          <a:lstStyle>
            <a:lvl1pPr marL="0" indent="0">
              <a:buNone/>
              <a:defRPr sz="1800" b="0"/>
            </a:lvl1pPr>
          </a:lstStyle>
          <a:p>
            <a:r>
              <a:rPr lang="en-US" dirty="0"/>
              <a:t>Insert content here</a:t>
            </a:r>
          </a:p>
        </p:txBody>
      </p:sp>
      <p:pic>
        <p:nvPicPr>
          <p:cNvPr id="7" name="Picture Placeholder 5" descr="Red, blue grey white pattern background">
            <a:extLst>
              <a:ext uri="{FF2B5EF4-FFF2-40B4-BE49-F238E27FC236}">
                <a16:creationId xmlns:a16="http://schemas.microsoft.com/office/drawing/2014/main" id="{CD2D4C14-919B-45F8-8FB9-55AAC8A8FCF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0252"/>
            <a:ext cx="12192000" cy="867748"/>
          </a:xfrm>
          <a:prstGeom prst="rect">
            <a:avLst/>
          </a:prstGeom>
        </p:spPr>
      </p:pic>
    </p:spTree>
    <p:extLst>
      <p:ext uri="{BB962C8B-B14F-4D97-AF65-F5344CB8AC3E}">
        <p14:creationId xmlns:p14="http://schemas.microsoft.com/office/powerpoint/2010/main" val="1422917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6" descr="Red, blue grey white pattern background">
            <a:extLst>
              <a:ext uri="{FF2B5EF4-FFF2-40B4-BE49-F238E27FC236}">
                <a16:creationId xmlns:a16="http://schemas.microsoft.com/office/drawing/2014/main" id="{3A82D859-AED3-485F-A04E-40320B1043A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3">
                    <a:lumMod val="75000"/>
                  </a:schemeClr>
                </a:solidFill>
              </a:defRPr>
            </a:lvl1pPr>
          </a:lstStyle>
          <a:p>
            <a:r>
              <a:rPr lang="en-US" dirty="0"/>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dirty="0"/>
              <a:t>Insert Content here</a:t>
            </a:r>
          </a:p>
        </p:txBody>
      </p:sp>
      <p:pic>
        <p:nvPicPr>
          <p:cNvPr id="9" name="Picture Placeholder 8" descr="Red, blue grey white pattern background">
            <a:extLst>
              <a:ext uri="{FF2B5EF4-FFF2-40B4-BE49-F238E27FC236}">
                <a16:creationId xmlns:a16="http://schemas.microsoft.com/office/drawing/2014/main" id="{EFDBB6A3-9760-4B41-9E31-6D5DD396E1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429462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2"/>
                </a:solidFill>
              </a:defRPr>
            </a:lvl1pPr>
          </a:lstStyle>
          <a:p>
            <a:r>
              <a:rPr lang="en-US" dirty="0"/>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dirty="0"/>
              <a:t>Insert subtitle here</a:t>
            </a:r>
          </a:p>
          <a:p>
            <a:pPr lvl="1"/>
            <a:r>
              <a:rPr lang="en-US" dirty="0"/>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a:t>Click icon to add picture</a:t>
            </a:r>
            <a:endParaRPr lang="en-US" dirty="0"/>
          </a:p>
        </p:txBody>
      </p:sp>
      <p:pic>
        <p:nvPicPr>
          <p:cNvPr id="11" name="Picture Placeholder 5" descr="Red, blue grey white pattern background">
            <a:extLst>
              <a:ext uri="{FF2B5EF4-FFF2-40B4-BE49-F238E27FC236}">
                <a16:creationId xmlns:a16="http://schemas.microsoft.com/office/drawing/2014/main" id="{1014381E-E235-4624-9267-69EEEE9826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80922"/>
            <a:ext cx="12192000" cy="877078"/>
          </a:xfrm>
          <a:prstGeom prst="rect">
            <a:avLst/>
          </a:prstGeom>
        </p:spPr>
      </p:pic>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Pattern Content Gra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3">
                    <a:lumMod val="75000"/>
                  </a:schemeClr>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6696C96D-182E-490E-A117-B60FF185367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39514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lusion">
    <p:bg>
      <p:bgPr>
        <a:solidFill>
          <a:schemeClr val="accent1"/>
        </a:solidFill>
        <a:effectLst/>
      </p:bgPr>
    </p:bg>
    <p:spTree>
      <p:nvGrpSpPr>
        <p:cNvPr id="1" name=""/>
        <p:cNvGrpSpPr/>
        <p:nvPr/>
      </p:nvGrpSpPr>
      <p:grpSpPr>
        <a:xfrm>
          <a:off x="0" y="0"/>
          <a:ext cx="0" cy="0"/>
          <a:chOff x="0" y="0"/>
          <a:chExt cx="0" cy="0"/>
        </a:xfrm>
      </p:grpSpPr>
      <p:pic>
        <p:nvPicPr>
          <p:cNvPr id="8" name="Picture Placeholder 6" descr="Picture placeholder ">
            <a:extLst>
              <a:ext uri="{FF2B5EF4-FFF2-40B4-BE49-F238E27FC236}">
                <a16:creationId xmlns:a16="http://schemas.microsoft.com/office/drawing/2014/main" id="{21F9B252-B7D4-4DA8-92E8-8A98BFEF41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99" r:id="rId2"/>
    <p:sldLayoutId id="2147483700" r:id="rId3"/>
    <p:sldLayoutId id="2147483691" r:id="rId4"/>
    <p:sldLayoutId id="2147483701" r:id="rId5"/>
    <p:sldLayoutId id="2147483706" r:id="rId6"/>
    <p:sldLayoutId id="2147483702" r:id="rId7"/>
    <p:sldLayoutId id="2147483704" r:id="rId8"/>
    <p:sldLayoutId id="2147483703" r:id="rId9"/>
    <p:sldLayoutId id="2147483690" r:id="rId10"/>
    <p:sldLayoutId id="2147483708"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1379914"/>
            <a:ext cx="9141397" cy="1231106"/>
          </a:xfrm>
        </p:spPr>
        <p:txBody>
          <a:bodyPr/>
          <a:lstStyle/>
          <a:p>
            <a:r>
              <a:rPr lang="en-US" dirty="0" err="1"/>
              <a:t>Ogbl-biokg</a:t>
            </a:r>
            <a:r>
              <a:rPr lang="en-US" dirty="0"/>
              <a:t>: Biomedical Knowledge Graph</a:t>
            </a:r>
            <a:endParaRPr lang="en-US" b="0" dirty="0"/>
          </a:p>
        </p:txBody>
      </p:sp>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2196307" y="3260705"/>
            <a:ext cx="7799387" cy="1534757"/>
          </a:xfrm>
        </p:spPr>
        <p:txBody>
          <a:bodyPr/>
          <a:lstStyle/>
          <a:p>
            <a:r>
              <a:rPr lang="en-US" dirty="0"/>
              <a:t>Understanding Dataset</a:t>
            </a:r>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762000" y="715964"/>
            <a:ext cx="10591800" cy="646332"/>
          </a:xfrm>
        </p:spPr>
        <p:txBody>
          <a:bodyPr/>
          <a:lstStyle/>
          <a:p>
            <a:r>
              <a:rPr lang="en-US" dirty="0"/>
              <a:t>2. </a:t>
            </a:r>
            <a:r>
              <a:rPr lang="en-US" dirty="0" err="1"/>
              <a:t>Cấu</a:t>
            </a:r>
            <a:r>
              <a:rPr lang="en-US" dirty="0"/>
              <a:t> </a:t>
            </a:r>
            <a:r>
              <a:rPr lang="en-US" dirty="0" err="1"/>
              <a:t>trúc</a:t>
            </a:r>
            <a:r>
              <a:rPr lang="en-US" dirty="0"/>
              <a:t> </a:t>
            </a:r>
            <a:r>
              <a:rPr lang="en-US" dirty="0" err="1"/>
              <a:t>mạng</a:t>
            </a:r>
            <a:br>
              <a:rPr lang="en-VN"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11" name="Text Placeholder 10">
            <a:extLst>
              <a:ext uri="{FF2B5EF4-FFF2-40B4-BE49-F238E27FC236}">
                <a16:creationId xmlns:a16="http://schemas.microsoft.com/office/drawing/2014/main" id="{4C6A9FD9-630E-44B9-BED8-AFEA6C84A88B}"/>
              </a:ext>
            </a:extLst>
          </p:cNvPr>
          <p:cNvSpPr>
            <a:spLocks noGrp="1"/>
          </p:cNvSpPr>
          <p:nvPr>
            <p:ph type="body" sz="quarter" idx="11"/>
          </p:nvPr>
        </p:nvSpPr>
        <p:spPr>
          <a:xfrm>
            <a:off x="762001" y="1432562"/>
            <a:ext cx="5334000" cy="4471849"/>
          </a:xfrm>
        </p:spPr>
        <p:txBody>
          <a:bodyPr/>
          <a:lstStyle/>
          <a:p>
            <a:r>
              <a:rPr lang="en-US" altLang="en-US" dirty="0"/>
              <a:t>Top 20 Centrality Degree</a:t>
            </a:r>
          </a:p>
        </p:txBody>
      </p:sp>
      <p:pic>
        <p:nvPicPr>
          <p:cNvPr id="2" name="Picture 1">
            <a:extLst>
              <a:ext uri="{FF2B5EF4-FFF2-40B4-BE49-F238E27FC236}">
                <a16:creationId xmlns:a16="http://schemas.microsoft.com/office/drawing/2014/main" id="{89BBC67C-6B90-FDE5-4989-B1FA6D79B4CB}"/>
              </a:ext>
            </a:extLst>
          </p:cNvPr>
          <p:cNvPicPr>
            <a:picLocks noChangeAspect="1"/>
          </p:cNvPicPr>
          <p:nvPr/>
        </p:nvPicPr>
        <p:blipFill>
          <a:blip r:embed="rId3"/>
          <a:stretch>
            <a:fillRect/>
          </a:stretch>
        </p:blipFill>
        <p:spPr>
          <a:xfrm>
            <a:off x="762000" y="1951317"/>
            <a:ext cx="2781020" cy="4023360"/>
          </a:xfrm>
          <a:prstGeom prst="rect">
            <a:avLst/>
          </a:prstGeom>
        </p:spPr>
      </p:pic>
      <p:pic>
        <p:nvPicPr>
          <p:cNvPr id="3" name="Picture 2">
            <a:extLst>
              <a:ext uri="{FF2B5EF4-FFF2-40B4-BE49-F238E27FC236}">
                <a16:creationId xmlns:a16="http://schemas.microsoft.com/office/drawing/2014/main" id="{5A3E19B7-7541-B245-8D36-31E66C38EE70}"/>
              </a:ext>
            </a:extLst>
          </p:cNvPr>
          <p:cNvPicPr>
            <a:picLocks noChangeAspect="1"/>
          </p:cNvPicPr>
          <p:nvPr/>
        </p:nvPicPr>
        <p:blipFill>
          <a:blip r:embed="rId4"/>
          <a:stretch>
            <a:fillRect/>
          </a:stretch>
        </p:blipFill>
        <p:spPr>
          <a:xfrm>
            <a:off x="5364479" y="2912679"/>
            <a:ext cx="4652554" cy="2872121"/>
          </a:xfrm>
          <a:prstGeom prst="rect">
            <a:avLst/>
          </a:prstGeom>
        </p:spPr>
      </p:pic>
      <p:sp>
        <p:nvSpPr>
          <p:cNvPr id="5" name="Text Placeholder 10">
            <a:extLst>
              <a:ext uri="{FF2B5EF4-FFF2-40B4-BE49-F238E27FC236}">
                <a16:creationId xmlns:a16="http://schemas.microsoft.com/office/drawing/2014/main" id="{E4D763DE-F02D-D2E0-EDF3-EEFD5E50934E}"/>
              </a:ext>
            </a:extLst>
          </p:cNvPr>
          <p:cNvSpPr txBox="1">
            <a:spLocks/>
          </p:cNvSpPr>
          <p:nvPr/>
        </p:nvSpPr>
        <p:spPr>
          <a:xfrm>
            <a:off x="5364479" y="361408"/>
            <a:ext cx="6148251" cy="2634341"/>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b="1" dirty="0" err="1"/>
              <a:t>Nhận</a:t>
            </a:r>
            <a:r>
              <a:rPr lang="en-US" altLang="en-US" b="1" dirty="0"/>
              <a:t> </a:t>
            </a:r>
            <a:r>
              <a:rPr lang="en-US" altLang="en-US" b="1" dirty="0" err="1"/>
              <a:t>xét</a:t>
            </a:r>
            <a:r>
              <a:rPr lang="en-US" altLang="en-US" b="1" dirty="0"/>
              <a:t>:</a:t>
            </a:r>
          </a:p>
          <a:p>
            <a:pPr fontAlgn="auto">
              <a:spcAft>
                <a:spcPts val="0"/>
              </a:spcAft>
            </a:pPr>
            <a:r>
              <a:rPr lang="vi-VN" dirty="0">
                <a:latin typeface="D-DINExp"/>
              </a:rPr>
              <a:t>Có sự khác biệt đáng kể về độ trung tâm bậc giữa các function. Có node có bậc trung tâm rất cao, trong khi phần lớn các hàm còn lại có độ trung tâm thấp hơn nhiều. Điều này cho thấy mạng lưới có thể có cấu trúc dạng sao hoặc có một số ít "hub" kết nối với nhiều nút khác.</a:t>
            </a:r>
          </a:p>
          <a:p>
            <a:pPr fontAlgn="auto">
              <a:spcAft>
                <a:spcPts val="0"/>
              </a:spcAft>
            </a:pPr>
            <a:r>
              <a:rPr lang="vi-VN" dirty="0">
                <a:latin typeface="D-DINExp"/>
              </a:rPr>
              <a:t>Bậc trung tâm có thể được sử dụng để dự đoán khả năng lan truyền của thông tin hoặc </a:t>
            </a:r>
            <a:r>
              <a:rPr lang="en-US" dirty="0"/>
              <a:t>diseases</a:t>
            </a:r>
            <a:r>
              <a:rPr lang="vi-VN" dirty="0">
                <a:latin typeface="D-DINExp"/>
              </a:rPr>
              <a:t> trong mạng.</a:t>
            </a:r>
          </a:p>
          <a:p>
            <a:pPr fontAlgn="auto">
              <a:spcAft>
                <a:spcPts val="0"/>
              </a:spcAft>
            </a:pPr>
            <a:endParaRPr lang="en-US" altLang="en-US" dirty="0"/>
          </a:p>
        </p:txBody>
      </p:sp>
    </p:spTree>
    <p:extLst>
      <p:ext uri="{BB962C8B-B14F-4D97-AF65-F5344CB8AC3E}">
        <p14:creationId xmlns:p14="http://schemas.microsoft.com/office/powerpoint/2010/main" val="393551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762000" y="715964"/>
            <a:ext cx="10591800" cy="646332"/>
          </a:xfrm>
        </p:spPr>
        <p:txBody>
          <a:bodyPr/>
          <a:lstStyle/>
          <a:p>
            <a:r>
              <a:rPr lang="en-US" dirty="0"/>
              <a:t>2. </a:t>
            </a:r>
            <a:r>
              <a:rPr lang="en-US" dirty="0" err="1"/>
              <a:t>Cấu</a:t>
            </a:r>
            <a:r>
              <a:rPr lang="en-US" dirty="0"/>
              <a:t> </a:t>
            </a:r>
            <a:r>
              <a:rPr lang="en-US" dirty="0" err="1"/>
              <a:t>trúc</a:t>
            </a:r>
            <a:r>
              <a:rPr lang="en-US" dirty="0"/>
              <a:t> </a:t>
            </a:r>
            <a:r>
              <a:rPr lang="en-US" dirty="0" err="1"/>
              <a:t>mạng</a:t>
            </a:r>
            <a:br>
              <a:rPr lang="en-VN"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11" name="Text Placeholder 10">
            <a:extLst>
              <a:ext uri="{FF2B5EF4-FFF2-40B4-BE49-F238E27FC236}">
                <a16:creationId xmlns:a16="http://schemas.microsoft.com/office/drawing/2014/main" id="{4C6A9FD9-630E-44B9-BED8-AFEA6C84A88B}"/>
              </a:ext>
            </a:extLst>
          </p:cNvPr>
          <p:cNvSpPr>
            <a:spLocks noGrp="1"/>
          </p:cNvSpPr>
          <p:nvPr>
            <p:ph type="body" sz="quarter" idx="11"/>
          </p:nvPr>
        </p:nvSpPr>
        <p:spPr>
          <a:xfrm>
            <a:off x="762001" y="1432562"/>
            <a:ext cx="5334000" cy="4471849"/>
          </a:xfrm>
        </p:spPr>
        <p:txBody>
          <a:bodyPr/>
          <a:lstStyle/>
          <a:p>
            <a:r>
              <a:rPr lang="en-US" altLang="en-US" dirty="0"/>
              <a:t>Top 20 Centrality Degree</a:t>
            </a:r>
          </a:p>
        </p:txBody>
      </p:sp>
      <p:pic>
        <p:nvPicPr>
          <p:cNvPr id="5" name="Picture 4">
            <a:extLst>
              <a:ext uri="{FF2B5EF4-FFF2-40B4-BE49-F238E27FC236}">
                <a16:creationId xmlns:a16="http://schemas.microsoft.com/office/drawing/2014/main" id="{8DF9830B-2BBE-E047-1517-F7FB69090E88}"/>
              </a:ext>
            </a:extLst>
          </p:cNvPr>
          <p:cNvPicPr>
            <a:picLocks noChangeAspect="1"/>
          </p:cNvPicPr>
          <p:nvPr/>
        </p:nvPicPr>
        <p:blipFill>
          <a:blip r:embed="rId3"/>
          <a:stretch>
            <a:fillRect/>
          </a:stretch>
        </p:blipFill>
        <p:spPr>
          <a:xfrm>
            <a:off x="940526" y="1863633"/>
            <a:ext cx="2349180" cy="3841077"/>
          </a:xfrm>
          <a:prstGeom prst="rect">
            <a:avLst/>
          </a:prstGeom>
        </p:spPr>
      </p:pic>
      <p:pic>
        <p:nvPicPr>
          <p:cNvPr id="6" name="Picture 5">
            <a:extLst>
              <a:ext uri="{FF2B5EF4-FFF2-40B4-BE49-F238E27FC236}">
                <a16:creationId xmlns:a16="http://schemas.microsoft.com/office/drawing/2014/main" id="{B1C825FF-5E1E-B807-C53F-86A223DA59F2}"/>
              </a:ext>
            </a:extLst>
          </p:cNvPr>
          <p:cNvPicPr>
            <a:picLocks noChangeAspect="1"/>
          </p:cNvPicPr>
          <p:nvPr/>
        </p:nvPicPr>
        <p:blipFill>
          <a:blip r:embed="rId4"/>
          <a:stretch>
            <a:fillRect/>
          </a:stretch>
        </p:blipFill>
        <p:spPr>
          <a:xfrm>
            <a:off x="4833257" y="3744687"/>
            <a:ext cx="7358743" cy="3113314"/>
          </a:xfrm>
          <a:prstGeom prst="rect">
            <a:avLst/>
          </a:prstGeom>
        </p:spPr>
      </p:pic>
      <p:sp>
        <p:nvSpPr>
          <p:cNvPr id="7" name="TextBox 6">
            <a:extLst>
              <a:ext uri="{FF2B5EF4-FFF2-40B4-BE49-F238E27FC236}">
                <a16:creationId xmlns:a16="http://schemas.microsoft.com/office/drawing/2014/main" id="{6FF57D7B-35EA-DBA5-3386-348C0717B9BE}"/>
              </a:ext>
            </a:extLst>
          </p:cNvPr>
          <p:cNvSpPr txBox="1"/>
          <p:nvPr/>
        </p:nvSpPr>
        <p:spPr>
          <a:xfrm>
            <a:off x="4955721" y="90852"/>
            <a:ext cx="7236279" cy="3693319"/>
          </a:xfrm>
          <a:prstGeom prst="rect">
            <a:avLst/>
          </a:prstGeom>
          <a:noFill/>
        </p:spPr>
        <p:txBody>
          <a:bodyPr wrap="square" rtlCol="0">
            <a:spAutoFit/>
          </a:bodyPr>
          <a:lstStyle/>
          <a:p>
            <a:pPr algn="l"/>
            <a:r>
              <a:rPr lang="vi-VN" b="1" i="0" dirty="0">
                <a:solidFill>
                  <a:schemeClr val="bg1"/>
                </a:solidFill>
                <a:effectLst/>
                <a:latin typeface="D-DINExp"/>
              </a:rPr>
              <a:t>Nhận xét:</a:t>
            </a:r>
          </a:p>
          <a:p>
            <a:pPr algn="l">
              <a:buFont typeface="+mj-lt"/>
              <a:buAutoNum type="arabicPeriod"/>
            </a:pPr>
            <a:r>
              <a:rPr lang="vi-VN" b="1" i="0" dirty="0">
                <a:solidFill>
                  <a:schemeClr val="bg1"/>
                </a:solidFill>
                <a:effectLst/>
                <a:latin typeface="D-DINExp"/>
              </a:rPr>
              <a:t>Ảnh hưởng của chức năng</a:t>
            </a:r>
            <a:r>
              <a:rPr lang="vi-VN" b="0" i="0" dirty="0">
                <a:solidFill>
                  <a:schemeClr val="bg1"/>
                </a:solidFill>
                <a:effectLst/>
                <a:latin typeface="D-DINExp"/>
              </a:rPr>
              <a:t>: function_6146, function_5973, và function_3 có giá trị PageRank cao nhất cho thấy chúng đóng vai trò trung tâm trong mạng lưới này và đại diện cho các chức năng quan trọng được liên kết với các chức năng khác.</a:t>
            </a:r>
          </a:p>
          <a:p>
            <a:pPr algn="l">
              <a:buFont typeface="+mj-lt"/>
              <a:buAutoNum type="arabicPeriod"/>
            </a:pPr>
            <a:r>
              <a:rPr lang="vi-VN" b="1" i="0" dirty="0">
                <a:solidFill>
                  <a:schemeClr val="bg1"/>
                </a:solidFill>
                <a:effectLst/>
                <a:latin typeface="D-DINExp"/>
              </a:rPr>
              <a:t>Phân bố ảnh hưởng</a:t>
            </a:r>
            <a:r>
              <a:rPr lang="vi-VN" b="0" i="0" dirty="0">
                <a:solidFill>
                  <a:schemeClr val="bg1"/>
                </a:solidFill>
                <a:effectLst/>
                <a:latin typeface="D-DINExp"/>
              </a:rPr>
              <a:t>: Mức độ ảnh hưởng của các function không đồng đều, phần lớn các function có ảnh hưởng thấp cho thấy cấu trúc mạng lưới có dạng hình sao, với một số trung tâm và nhiều nút ngoại vi.</a:t>
            </a:r>
          </a:p>
          <a:p>
            <a:pPr algn="l">
              <a:buFont typeface="+mj-lt"/>
              <a:buAutoNum type="arabicPeriod"/>
            </a:pPr>
            <a:r>
              <a:rPr lang="vi-VN" b="1" i="0" dirty="0">
                <a:solidFill>
                  <a:schemeClr val="bg1"/>
                </a:solidFill>
                <a:effectLst/>
                <a:latin typeface="D-DINExp"/>
              </a:rPr>
              <a:t>Ứng dụng trong nghiên cứu thuốc</a:t>
            </a:r>
            <a:r>
              <a:rPr lang="vi-VN" b="0" i="0" dirty="0">
                <a:solidFill>
                  <a:schemeClr val="bg1"/>
                </a:solidFill>
                <a:effectLst/>
                <a:latin typeface="D-DINExp"/>
              </a:rPr>
              <a:t>:</a:t>
            </a:r>
          </a:p>
          <a:p>
            <a:pPr marL="742950" lvl="1" indent="-285750" algn="l">
              <a:buFont typeface="+mj-lt"/>
              <a:buAutoNum type="arabicPeriod"/>
            </a:pPr>
            <a:r>
              <a:rPr lang="vi-VN" i="0" dirty="0">
                <a:solidFill>
                  <a:schemeClr val="bg1"/>
                </a:solidFill>
                <a:effectLst/>
                <a:latin typeface="D-DINExp"/>
              </a:rPr>
              <a:t>Xác định mục tiêu thuốc</a:t>
            </a:r>
          </a:p>
          <a:p>
            <a:pPr marL="742950" lvl="1" indent="-285750" algn="l">
              <a:buFont typeface="+mj-lt"/>
              <a:buAutoNum type="arabicPeriod"/>
            </a:pPr>
            <a:r>
              <a:rPr lang="vi-VN" i="0" dirty="0">
                <a:solidFill>
                  <a:schemeClr val="bg1"/>
                </a:solidFill>
                <a:effectLst/>
                <a:latin typeface="D-DINExp"/>
              </a:rPr>
              <a:t>Dự đoán tác dụng phụ</a:t>
            </a:r>
          </a:p>
          <a:p>
            <a:pPr marL="742950" lvl="1" indent="-285750" algn="l">
              <a:buFont typeface="+mj-lt"/>
              <a:buAutoNum type="arabicPeriod"/>
            </a:pPr>
            <a:r>
              <a:rPr lang="vi-VN" i="0" dirty="0">
                <a:solidFill>
                  <a:schemeClr val="bg1"/>
                </a:solidFill>
                <a:effectLst/>
                <a:latin typeface="D-DINExp"/>
              </a:rPr>
              <a:t>Tìm kiếm thuốc mới</a:t>
            </a:r>
            <a:r>
              <a:rPr lang="vi-VN" dirty="0">
                <a:solidFill>
                  <a:schemeClr val="bg1"/>
                </a:solidFill>
                <a:latin typeface="D-DINExp"/>
              </a:rPr>
              <a:t> </a:t>
            </a:r>
            <a:r>
              <a:rPr lang="vi-VN" i="0" dirty="0">
                <a:solidFill>
                  <a:schemeClr val="bg1"/>
                </a:solidFill>
                <a:effectLst/>
                <a:latin typeface="D-DINExp"/>
              </a:rPr>
              <a:t>có cơ chế tác động tương tự như các loại thuốc hiện có</a:t>
            </a:r>
            <a:endParaRPr lang="en-VN" dirty="0">
              <a:solidFill>
                <a:schemeClr val="bg1"/>
              </a:solidFill>
            </a:endParaRPr>
          </a:p>
        </p:txBody>
      </p:sp>
    </p:spTree>
    <p:extLst>
      <p:ext uri="{BB962C8B-B14F-4D97-AF65-F5344CB8AC3E}">
        <p14:creationId xmlns:p14="http://schemas.microsoft.com/office/powerpoint/2010/main" val="328910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762000" y="715964"/>
            <a:ext cx="10591800" cy="646332"/>
          </a:xfrm>
        </p:spPr>
        <p:txBody>
          <a:bodyPr/>
          <a:lstStyle/>
          <a:p>
            <a:r>
              <a:rPr lang="en-US" dirty="0"/>
              <a:t>2. </a:t>
            </a:r>
            <a:r>
              <a:rPr lang="en-US" dirty="0" err="1"/>
              <a:t>Cấu</a:t>
            </a:r>
            <a:r>
              <a:rPr lang="en-US" dirty="0"/>
              <a:t> </a:t>
            </a:r>
            <a:r>
              <a:rPr lang="en-US" dirty="0" err="1"/>
              <a:t>trúc</a:t>
            </a:r>
            <a:r>
              <a:rPr lang="en-US" dirty="0"/>
              <a:t> </a:t>
            </a:r>
            <a:r>
              <a:rPr lang="en-US" dirty="0" err="1"/>
              <a:t>mạng</a:t>
            </a:r>
            <a:br>
              <a:rPr lang="en-VN"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11" name="Text Placeholder 10">
            <a:extLst>
              <a:ext uri="{FF2B5EF4-FFF2-40B4-BE49-F238E27FC236}">
                <a16:creationId xmlns:a16="http://schemas.microsoft.com/office/drawing/2014/main" id="{4C6A9FD9-630E-44B9-BED8-AFEA6C84A88B}"/>
              </a:ext>
            </a:extLst>
          </p:cNvPr>
          <p:cNvSpPr>
            <a:spLocks noGrp="1"/>
          </p:cNvSpPr>
          <p:nvPr>
            <p:ph type="body" sz="quarter" idx="11"/>
          </p:nvPr>
        </p:nvSpPr>
        <p:spPr>
          <a:xfrm>
            <a:off x="762001" y="1432562"/>
            <a:ext cx="5334000" cy="4471849"/>
          </a:xfrm>
        </p:spPr>
        <p:txBody>
          <a:bodyPr/>
          <a:lstStyle/>
          <a:p>
            <a:r>
              <a:rPr lang="en-US" altLang="en-US" dirty="0"/>
              <a:t>Degree distribution</a:t>
            </a:r>
          </a:p>
        </p:txBody>
      </p:sp>
      <p:pic>
        <p:nvPicPr>
          <p:cNvPr id="3" name="Picture 2">
            <a:extLst>
              <a:ext uri="{FF2B5EF4-FFF2-40B4-BE49-F238E27FC236}">
                <a16:creationId xmlns:a16="http://schemas.microsoft.com/office/drawing/2014/main" id="{42896A86-1E6E-EDFC-05C8-0880731ECA22}"/>
              </a:ext>
            </a:extLst>
          </p:cNvPr>
          <p:cNvPicPr>
            <a:picLocks noChangeAspect="1"/>
          </p:cNvPicPr>
          <p:nvPr/>
        </p:nvPicPr>
        <p:blipFill>
          <a:blip r:embed="rId3"/>
          <a:stretch>
            <a:fillRect/>
          </a:stretch>
        </p:blipFill>
        <p:spPr>
          <a:xfrm>
            <a:off x="526694" y="1715678"/>
            <a:ext cx="7397423" cy="4258999"/>
          </a:xfrm>
          <a:prstGeom prst="rect">
            <a:avLst/>
          </a:prstGeom>
        </p:spPr>
      </p:pic>
    </p:spTree>
    <p:extLst>
      <p:ext uri="{BB962C8B-B14F-4D97-AF65-F5344CB8AC3E}">
        <p14:creationId xmlns:p14="http://schemas.microsoft.com/office/powerpoint/2010/main" val="2358222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762000" y="715964"/>
            <a:ext cx="10591800" cy="646332"/>
          </a:xfrm>
        </p:spPr>
        <p:txBody>
          <a:bodyPr/>
          <a:lstStyle/>
          <a:p>
            <a:r>
              <a:rPr lang="en-US" dirty="0"/>
              <a:t>2. </a:t>
            </a:r>
            <a:r>
              <a:rPr lang="en-US" dirty="0" err="1"/>
              <a:t>Cấu</a:t>
            </a:r>
            <a:r>
              <a:rPr lang="en-US" dirty="0"/>
              <a:t> </a:t>
            </a:r>
            <a:r>
              <a:rPr lang="en-US" dirty="0" err="1"/>
              <a:t>trúc</a:t>
            </a:r>
            <a:r>
              <a:rPr lang="en-US" dirty="0"/>
              <a:t> </a:t>
            </a:r>
            <a:r>
              <a:rPr lang="en-US" dirty="0" err="1"/>
              <a:t>mạng</a:t>
            </a:r>
            <a:br>
              <a:rPr lang="en-VN"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11" name="Text Placeholder 10">
            <a:extLst>
              <a:ext uri="{FF2B5EF4-FFF2-40B4-BE49-F238E27FC236}">
                <a16:creationId xmlns:a16="http://schemas.microsoft.com/office/drawing/2014/main" id="{4C6A9FD9-630E-44B9-BED8-AFEA6C84A88B}"/>
              </a:ext>
            </a:extLst>
          </p:cNvPr>
          <p:cNvSpPr>
            <a:spLocks noGrp="1"/>
          </p:cNvSpPr>
          <p:nvPr>
            <p:ph type="body" sz="quarter" idx="11"/>
          </p:nvPr>
        </p:nvSpPr>
        <p:spPr>
          <a:xfrm>
            <a:off x="762001" y="1432562"/>
            <a:ext cx="5334000" cy="4471849"/>
          </a:xfrm>
        </p:spPr>
        <p:txBody>
          <a:bodyPr/>
          <a:lstStyle/>
          <a:p>
            <a:r>
              <a:rPr lang="en-US" dirty="0"/>
              <a:t>Power law degree distribution</a:t>
            </a:r>
            <a:endParaRPr lang="en-US" altLang="en-US" dirty="0"/>
          </a:p>
        </p:txBody>
      </p:sp>
      <p:pic>
        <p:nvPicPr>
          <p:cNvPr id="5" name="Picture 4">
            <a:extLst>
              <a:ext uri="{FF2B5EF4-FFF2-40B4-BE49-F238E27FC236}">
                <a16:creationId xmlns:a16="http://schemas.microsoft.com/office/drawing/2014/main" id="{931C3415-DC7F-FF08-83B8-3382C74FDD00}"/>
              </a:ext>
            </a:extLst>
          </p:cNvPr>
          <p:cNvPicPr>
            <a:picLocks noChangeAspect="1"/>
          </p:cNvPicPr>
          <p:nvPr/>
        </p:nvPicPr>
        <p:blipFill>
          <a:blip r:embed="rId3"/>
          <a:stretch>
            <a:fillRect/>
          </a:stretch>
        </p:blipFill>
        <p:spPr>
          <a:xfrm>
            <a:off x="865695" y="1988716"/>
            <a:ext cx="6062275" cy="3713904"/>
          </a:xfrm>
          <a:prstGeom prst="rect">
            <a:avLst/>
          </a:prstGeom>
        </p:spPr>
      </p:pic>
      <p:sp>
        <p:nvSpPr>
          <p:cNvPr id="6" name="Text Placeholder 10">
            <a:extLst>
              <a:ext uri="{FF2B5EF4-FFF2-40B4-BE49-F238E27FC236}">
                <a16:creationId xmlns:a16="http://schemas.microsoft.com/office/drawing/2014/main" id="{080CB725-B732-C24A-6FD6-73532CC891B4}"/>
              </a:ext>
            </a:extLst>
          </p:cNvPr>
          <p:cNvSpPr txBox="1">
            <a:spLocks/>
          </p:cNvSpPr>
          <p:nvPr/>
        </p:nvSpPr>
        <p:spPr>
          <a:xfrm>
            <a:off x="6435785" y="934513"/>
            <a:ext cx="5334000" cy="4471849"/>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l-GR" dirty="0"/>
              <a:t>α=1.32 </a:t>
            </a:r>
            <a:r>
              <a:rPr lang="vi-VN" dirty="0"/>
              <a:t>cho thấy rằng số lượng đỉnh với bậc cao giảm nhanh chóng</a:t>
            </a:r>
            <a:r>
              <a:rPr lang="en-US" dirty="0"/>
              <a:t>.</a:t>
            </a:r>
            <a:endParaRPr lang="vi-VN" dirty="0"/>
          </a:p>
          <a:p>
            <a:pPr fontAlgn="auto">
              <a:spcAft>
                <a:spcPts val="0"/>
              </a:spcAft>
            </a:pPr>
            <a:r>
              <a:rPr lang="vi-VN" dirty="0"/>
              <a:t>Giá trị</a:t>
            </a:r>
            <a:r>
              <a:rPr lang="en-US" dirty="0"/>
              <a:t> </a:t>
            </a:r>
            <a:r>
              <a:rPr lang="el-GR" dirty="0"/>
              <a:t>α </a:t>
            </a:r>
            <a:r>
              <a:rPr lang="vi-VN" dirty="0"/>
              <a:t>nhỏ hơn 2 báo hiệu rằng phân phối bậc có thể dẫn đến một số lượng nhỏ đỉnh (hubs) có nhiều kết nối, trong khi phần lớn đỉnh có ít kết nối hơn</a:t>
            </a:r>
            <a:r>
              <a:rPr lang="en-US" dirty="0"/>
              <a:t>. </a:t>
            </a:r>
            <a:r>
              <a:rPr lang="en-US" dirty="0" err="1"/>
              <a:t>Đồng</a:t>
            </a:r>
            <a:r>
              <a:rPr lang="en-US" dirty="0"/>
              <a:t> </a:t>
            </a:r>
            <a:r>
              <a:rPr lang="en-US" dirty="0" err="1"/>
              <a:t>thời</a:t>
            </a:r>
            <a:r>
              <a:rPr lang="en-US" dirty="0"/>
              <a:t> </a:t>
            </a:r>
            <a:r>
              <a:rPr lang="en-US" dirty="0" err="1"/>
              <a:t>với</a:t>
            </a:r>
            <a:r>
              <a:rPr lang="en-US" dirty="0"/>
              <a:t> </a:t>
            </a:r>
            <a:r>
              <a:rPr lang="en-US" dirty="0" err="1"/>
              <a:t>một</a:t>
            </a:r>
            <a:r>
              <a:rPr lang="en-US" dirty="0"/>
              <a:t> </a:t>
            </a:r>
            <a:r>
              <a:rPr lang="en-US" dirty="0" err="1"/>
              <a:t>số</a:t>
            </a:r>
            <a:r>
              <a:rPr lang="en-US" dirty="0"/>
              <a:t> </a:t>
            </a:r>
            <a:r>
              <a:rPr lang="en-US" dirty="0" err="1"/>
              <a:t>ít</a:t>
            </a:r>
            <a:r>
              <a:rPr lang="en-US" dirty="0"/>
              <a:t> </a:t>
            </a:r>
            <a:r>
              <a:rPr lang="en-US" dirty="0" err="1"/>
              <a:t>đỉnh</a:t>
            </a:r>
            <a:r>
              <a:rPr lang="en-US" dirty="0"/>
              <a:t> </a:t>
            </a:r>
            <a:r>
              <a:rPr lang="en-US" dirty="0" err="1"/>
              <a:t>nhiều</a:t>
            </a:r>
            <a:r>
              <a:rPr lang="en-US" dirty="0"/>
              <a:t> </a:t>
            </a:r>
            <a:r>
              <a:rPr lang="en-US" dirty="0" err="1"/>
              <a:t>kết</a:t>
            </a:r>
            <a:r>
              <a:rPr lang="en-US" dirty="0"/>
              <a:t> </a:t>
            </a:r>
            <a:r>
              <a:rPr lang="en-US" dirty="0" err="1"/>
              <a:t>nối</a:t>
            </a:r>
            <a:r>
              <a:rPr lang="en-US" dirty="0"/>
              <a:t> </a:t>
            </a:r>
            <a:r>
              <a:rPr lang="en-US" dirty="0" err="1"/>
              <a:t>có</a:t>
            </a:r>
            <a:r>
              <a:rPr lang="en-US" dirty="0"/>
              <a:t> </a:t>
            </a:r>
            <a:r>
              <a:rPr lang="en-US" dirty="0" err="1"/>
              <a:t>vai</a:t>
            </a:r>
            <a:r>
              <a:rPr lang="en-US" dirty="0"/>
              <a:t> </a:t>
            </a:r>
            <a:r>
              <a:rPr lang="en-US" dirty="0" err="1"/>
              <a:t>trò</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việc</a:t>
            </a:r>
            <a:r>
              <a:rPr lang="en-US" dirty="0"/>
              <a:t> </a:t>
            </a:r>
            <a:r>
              <a:rPr lang="en-US" dirty="0" err="1"/>
              <a:t>kết</a:t>
            </a:r>
            <a:r>
              <a:rPr lang="en-US" dirty="0"/>
              <a:t> </a:t>
            </a:r>
            <a:r>
              <a:rPr lang="en-US" dirty="0" err="1"/>
              <a:t>nối</a:t>
            </a:r>
            <a:r>
              <a:rPr lang="en-US" dirty="0"/>
              <a:t> </a:t>
            </a:r>
            <a:r>
              <a:rPr lang="en-US" dirty="0" err="1"/>
              <a:t>các</a:t>
            </a:r>
            <a:r>
              <a:rPr lang="en-US" dirty="0"/>
              <a:t> </a:t>
            </a:r>
            <a:r>
              <a:rPr lang="en-US" dirty="0" err="1"/>
              <a:t>thực</a:t>
            </a:r>
            <a:r>
              <a:rPr lang="en-US" dirty="0"/>
              <a:t> </a:t>
            </a:r>
            <a:r>
              <a:rPr lang="en-US" dirty="0" err="1"/>
              <a:t>thể</a:t>
            </a:r>
            <a:r>
              <a:rPr lang="en-US" dirty="0"/>
              <a:t> </a:t>
            </a:r>
            <a:r>
              <a:rPr lang="en-US" dirty="0" err="1"/>
              <a:t>khác</a:t>
            </a:r>
            <a:r>
              <a:rPr lang="en-US" dirty="0"/>
              <a:t> </a:t>
            </a:r>
            <a:r>
              <a:rPr lang="en-US" dirty="0" err="1"/>
              <a:t>của</a:t>
            </a:r>
            <a:r>
              <a:rPr lang="en-US" dirty="0"/>
              <a:t> </a:t>
            </a:r>
            <a:r>
              <a:rPr lang="en-US" dirty="0" err="1"/>
              <a:t>mạng</a:t>
            </a:r>
            <a:r>
              <a:rPr lang="en-US" dirty="0"/>
              <a:t>.</a:t>
            </a:r>
          </a:p>
          <a:p>
            <a:pPr fontAlgn="auto">
              <a:spcAft>
                <a:spcPts val="0"/>
              </a:spcAft>
            </a:pPr>
            <a:r>
              <a:rPr lang="vi-VN" dirty="0"/>
              <a:t>Đường hồi quy có độ dốc âm, cho thấy khi bậc tăng lên, số lượng đỉnh có bậc đó giảm xuống.</a:t>
            </a:r>
            <a:endParaRPr lang="en-US" dirty="0"/>
          </a:p>
        </p:txBody>
      </p:sp>
    </p:spTree>
    <p:extLst>
      <p:ext uri="{BB962C8B-B14F-4D97-AF65-F5344CB8AC3E}">
        <p14:creationId xmlns:p14="http://schemas.microsoft.com/office/powerpoint/2010/main" val="3813130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199742" y="715961"/>
            <a:ext cx="6477000" cy="1189037"/>
          </a:xfrm>
        </p:spPr>
        <p:txBody>
          <a:bodyPr>
            <a:normAutofit fontScale="90000"/>
          </a:bodyPr>
          <a:lstStyle/>
          <a:p>
            <a:r>
              <a:rPr lang="en-US" dirty="0">
                <a:solidFill>
                  <a:schemeClr val="accent2"/>
                </a:solidFill>
              </a:rPr>
              <a:t>3. </a:t>
            </a:r>
            <a:r>
              <a:rPr lang="en-US" dirty="0" err="1">
                <a:solidFill>
                  <a:schemeClr val="accent2"/>
                </a:solidFill>
              </a:rPr>
              <a:t>Phương</a:t>
            </a:r>
            <a:r>
              <a:rPr lang="en-US" dirty="0">
                <a:solidFill>
                  <a:schemeClr val="accent2"/>
                </a:solidFill>
              </a:rPr>
              <a:t> </a:t>
            </a:r>
            <a:r>
              <a:rPr lang="en-US" dirty="0" err="1">
                <a:solidFill>
                  <a:schemeClr val="accent2"/>
                </a:solidFill>
              </a:rPr>
              <a:t>pháp</a:t>
            </a:r>
            <a:r>
              <a:rPr lang="en-US" dirty="0">
                <a:solidFill>
                  <a:schemeClr val="accent2"/>
                </a:solidFill>
              </a:rPr>
              <a:t> </a:t>
            </a:r>
            <a:r>
              <a:rPr lang="en-US" dirty="0" err="1">
                <a:solidFill>
                  <a:schemeClr val="accent2"/>
                </a:solidFill>
              </a:rPr>
              <a:t>xác</a:t>
            </a:r>
            <a:r>
              <a:rPr lang="en-US" dirty="0">
                <a:solidFill>
                  <a:schemeClr val="accent2"/>
                </a:solidFill>
              </a:rPr>
              <a:t> </a:t>
            </a:r>
            <a:r>
              <a:rPr lang="en-US" dirty="0" err="1">
                <a:solidFill>
                  <a:schemeClr val="accent2"/>
                </a:solidFill>
              </a:rPr>
              <a:t>định</a:t>
            </a:r>
            <a:r>
              <a:rPr lang="en-US" dirty="0">
                <a:solidFill>
                  <a:schemeClr val="accent2"/>
                </a:solidFill>
              </a:rPr>
              <a:t> </a:t>
            </a:r>
            <a:r>
              <a:rPr lang="en-US" dirty="0" err="1">
                <a:solidFill>
                  <a:schemeClr val="accent2"/>
                </a:solidFill>
              </a:rPr>
              <a:t>cộng</a:t>
            </a:r>
            <a:r>
              <a:rPr lang="en-US" dirty="0">
                <a:solidFill>
                  <a:schemeClr val="accent2"/>
                </a:solidFill>
              </a:rPr>
              <a:t> </a:t>
            </a:r>
            <a:r>
              <a:rPr lang="en-US" dirty="0" err="1">
                <a:solidFill>
                  <a:schemeClr val="accent2"/>
                </a:solidFill>
              </a:rPr>
              <a:t>đồng</a:t>
            </a:r>
            <a:br>
              <a:rPr lang="en-US" dirty="0"/>
            </a:br>
            <a:endParaRPr lang="en-US" dirty="0"/>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3" y="1905000"/>
            <a:ext cx="6477000" cy="1308463"/>
          </a:xfrm>
        </p:spPr>
        <p:txBody>
          <a:bodyPr vert="horz" lIns="91440" tIns="45720" rIns="91440" bIns="45720" rtlCol="0" anchor="t">
            <a:normAutofit/>
          </a:bodyPr>
          <a:lstStyle/>
          <a:p>
            <a:r>
              <a:rPr lang="en-US" dirty="0"/>
              <a:t>﻿Using the Louvain method</a:t>
            </a:r>
          </a:p>
          <a:p>
            <a:r>
              <a:rPr lang="en-US" dirty="0"/>
              <a:t>﻿Using label propagation</a:t>
            </a:r>
          </a:p>
          <a:p>
            <a:r>
              <a:rPr lang="en-US" dirty="0"/>
              <a:t>﻿Using the Girvan-Newman algorithm. </a:t>
            </a:r>
          </a:p>
        </p:txBody>
      </p:sp>
    </p:spTree>
    <p:extLst>
      <p:ext uri="{BB962C8B-B14F-4D97-AF65-F5344CB8AC3E}">
        <p14:creationId xmlns:p14="http://schemas.microsoft.com/office/powerpoint/2010/main" val="39478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762000" y="715963"/>
            <a:ext cx="5334000" cy="1189038"/>
          </a:xfrm>
        </p:spPr>
        <p:txBody>
          <a:bodyPr/>
          <a:lstStyle/>
          <a:p>
            <a:r>
              <a:rPr lang="en-US" dirty="0"/>
              <a:t>The Louvain method</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875212" y="1591492"/>
            <a:ext cx="5334000" cy="3276600"/>
          </a:xfrm>
        </p:spPr>
        <p:txBody>
          <a:bodyPr vert="horz" lIns="91440" tIns="45720" rIns="91440" bIns="45720" rtlCol="0" anchor="t">
            <a:normAutofit lnSpcReduction="10000"/>
          </a:bodyPr>
          <a:lstStyle/>
          <a:p>
            <a:r>
              <a:rPr lang="vi-VN" altLang="en-US" dirty="0"/>
              <a:t>Thuật toán Louvain có thể xử lý hàng trăm triệu nút và hơn một tỷ cạnh</a:t>
            </a:r>
          </a:p>
          <a:p>
            <a:pPr lvl="1">
              <a:lnSpc>
                <a:spcPct val="110000"/>
              </a:lnSpc>
            </a:pPr>
            <a:r>
              <a:rPr lang="en-US" altLang="en-US" dirty="0" err="1"/>
              <a:t>Sử</a:t>
            </a:r>
            <a:r>
              <a:rPr lang="en-US" altLang="en-US" dirty="0"/>
              <a:t> dung </a:t>
            </a:r>
            <a:r>
              <a:rPr lang="en-US" altLang="en-US" dirty="0" err="1"/>
              <a:t>với</a:t>
            </a:r>
            <a:r>
              <a:rPr lang="en-US" altLang="en-US" dirty="0"/>
              <a:t> </a:t>
            </a:r>
            <a:r>
              <a:rPr lang="en-US" altLang="en-US" dirty="0" err="1"/>
              <a:t>đồ</a:t>
            </a:r>
            <a:r>
              <a:rPr lang="en-US" altLang="en-US" dirty="0"/>
              <a:t> </a:t>
            </a:r>
            <a:r>
              <a:rPr lang="en-US" altLang="en-US" dirty="0" err="1"/>
              <a:t>thị</a:t>
            </a:r>
            <a:r>
              <a:rPr lang="en-US" altLang="en-US" dirty="0"/>
              <a:t> </a:t>
            </a:r>
            <a:r>
              <a:rPr lang="en-US" altLang="en-US" dirty="0" err="1"/>
              <a:t>vô</a:t>
            </a:r>
            <a:r>
              <a:rPr lang="en-US" altLang="en-US" dirty="0"/>
              <a:t> </a:t>
            </a:r>
            <a:r>
              <a:rPr lang="en-US" altLang="en-US" dirty="0" err="1"/>
              <a:t>hướng</a:t>
            </a:r>
            <a:endParaRPr lang="en-US" altLang="en-US" dirty="0"/>
          </a:p>
          <a:p>
            <a:pPr lvl="1"/>
            <a:r>
              <a:rPr lang="vi-VN" altLang="en-US" dirty="0"/>
              <a:t>Sử dụng hàm best_partition để xác định phân vùng tối ưu.</a:t>
            </a:r>
          </a:p>
          <a:p>
            <a:pPr lvl="1"/>
            <a:r>
              <a:rPr lang="vi-VN" altLang="en-US" dirty="0"/>
              <a:t>Hàm draw_patition sẽ tô màu các nút theo cộng đồng mà chúng thuộc về. Mỗi nút thuộc về một phân vùng khác nhau và các phân vùng đó là các công đồng</a:t>
            </a:r>
            <a:endParaRPr lang="en-US" altLang="en-US" dirty="0"/>
          </a:p>
          <a:p>
            <a:r>
              <a:rPr lang="en-US" altLang="en-US" b="0" dirty="0"/>
              <a:t>[1] </a:t>
            </a:r>
            <a:r>
              <a:rPr lang="vi-VN" altLang="en-US" b="0" dirty="0"/>
              <a:t>https://arxiv.org/pdf/0803.0476.pdf</a:t>
            </a:r>
            <a:endParaRPr lang="en-US" altLang="en-US" b="0" dirty="0"/>
          </a:p>
        </p:txBody>
      </p:sp>
      <p:pic>
        <p:nvPicPr>
          <p:cNvPr id="6" name="Picture 5">
            <a:extLst>
              <a:ext uri="{FF2B5EF4-FFF2-40B4-BE49-F238E27FC236}">
                <a16:creationId xmlns:a16="http://schemas.microsoft.com/office/drawing/2014/main" id="{1B624F2A-A108-26B7-D2EC-9B79B6FA3AD9}"/>
              </a:ext>
            </a:extLst>
          </p:cNvPr>
          <p:cNvPicPr>
            <a:picLocks noChangeAspect="1"/>
          </p:cNvPicPr>
          <p:nvPr/>
        </p:nvPicPr>
        <p:blipFill>
          <a:blip r:embed="rId3"/>
          <a:stretch>
            <a:fillRect/>
          </a:stretch>
        </p:blipFill>
        <p:spPr>
          <a:xfrm>
            <a:off x="7079184" y="549081"/>
            <a:ext cx="4350816" cy="50519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761999" y="715963"/>
            <a:ext cx="5691051" cy="1189038"/>
          </a:xfrm>
        </p:spPr>
        <p:txBody>
          <a:bodyPr>
            <a:normAutofit/>
          </a:bodyPr>
          <a:lstStyle/>
          <a:p>
            <a:r>
              <a:rPr lang="en-US" dirty="0"/>
              <a:t>The label propagation</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875212" y="1591492"/>
            <a:ext cx="5334000" cy="3276600"/>
          </a:xfrm>
        </p:spPr>
        <p:txBody>
          <a:bodyPr vert="horz" lIns="91440" tIns="45720" rIns="91440" bIns="45720" rtlCol="0" anchor="t">
            <a:normAutofit fontScale="92500" lnSpcReduction="20000"/>
          </a:bodyPr>
          <a:lstStyle/>
          <a:p>
            <a:r>
              <a:rPr lang="en-US" dirty="0"/>
              <a:t>Label propagation </a:t>
            </a:r>
            <a:r>
              <a:rPr lang="vi-VN" altLang="en-US" dirty="0"/>
              <a:t>là một cách tiếp cận nhanh khác để xác định các cộng đồng tồn tại trong một mạng lưới. </a:t>
            </a:r>
          </a:p>
          <a:p>
            <a:pPr lvl="1">
              <a:lnSpc>
                <a:spcPct val="120000"/>
              </a:lnSpc>
            </a:pPr>
            <a:r>
              <a:rPr lang="vi-VN" altLang="en-US" dirty="0"/>
              <a:t>Phương pháp này cho kết quả không tốt bằng phương pháp Louvain</a:t>
            </a:r>
          </a:p>
          <a:p>
            <a:pPr lvl="1">
              <a:lnSpc>
                <a:spcPct val="110000"/>
              </a:lnSpc>
            </a:pPr>
            <a:r>
              <a:rPr lang="vi-VN" altLang="en-US" dirty="0"/>
              <a:t>Sử dụng </a:t>
            </a:r>
            <a:r>
              <a:rPr lang="vi-VN" altLang="en-US" b="1" dirty="0"/>
              <a:t>label_propagation_communities </a:t>
            </a:r>
            <a:r>
              <a:rPr lang="vi-VN" altLang="en-US" dirty="0"/>
              <a:t>để chuyển đồ thị thành danh sách nhãn từ đó xác định cộng đồng theo nhãn.</a:t>
            </a:r>
          </a:p>
          <a:p>
            <a:pPr lvl="1">
              <a:lnSpc>
                <a:spcPct val="110000"/>
              </a:lnSpc>
            </a:pPr>
            <a:r>
              <a:rPr lang="vi-VN" altLang="en-US" dirty="0"/>
              <a:t>Lọc bỏ đi các node không có cạnh nào để tạo ma trận kề</a:t>
            </a:r>
          </a:p>
          <a:p>
            <a:pPr marL="0" lvl="1" indent="0">
              <a:lnSpc>
                <a:spcPct val="110000"/>
              </a:lnSpc>
              <a:buNone/>
            </a:pPr>
            <a:r>
              <a:rPr lang="en-US" altLang="en-US" b="0" dirty="0"/>
              <a:t>[2] </a:t>
            </a:r>
            <a:r>
              <a:rPr lang="vi-VN" altLang="en-US" b="0" dirty="0"/>
              <a:t>https://arxiv.org/pdf/0709.2938.pdf</a:t>
            </a:r>
            <a:endParaRPr lang="en-US" altLang="en-US" b="0" dirty="0"/>
          </a:p>
        </p:txBody>
      </p:sp>
      <p:pic>
        <p:nvPicPr>
          <p:cNvPr id="2" name="Picture 1">
            <a:extLst>
              <a:ext uri="{FF2B5EF4-FFF2-40B4-BE49-F238E27FC236}">
                <a16:creationId xmlns:a16="http://schemas.microsoft.com/office/drawing/2014/main" id="{C2AEF69A-B750-F0AB-2610-98F62C5C0867}"/>
              </a:ext>
            </a:extLst>
          </p:cNvPr>
          <p:cNvPicPr>
            <a:picLocks noChangeAspect="1"/>
          </p:cNvPicPr>
          <p:nvPr/>
        </p:nvPicPr>
        <p:blipFill>
          <a:blip r:embed="rId3"/>
          <a:stretch>
            <a:fillRect/>
          </a:stretch>
        </p:blipFill>
        <p:spPr>
          <a:xfrm>
            <a:off x="6322425" y="535963"/>
            <a:ext cx="5639573" cy="1549038"/>
          </a:xfrm>
          <a:prstGeom prst="rect">
            <a:avLst/>
          </a:prstGeom>
        </p:spPr>
      </p:pic>
      <p:pic>
        <p:nvPicPr>
          <p:cNvPr id="4" name="Picture 3">
            <a:extLst>
              <a:ext uri="{FF2B5EF4-FFF2-40B4-BE49-F238E27FC236}">
                <a16:creationId xmlns:a16="http://schemas.microsoft.com/office/drawing/2014/main" id="{3B9A4A89-FBEA-B7E3-3EDC-70BCD0032A4B}"/>
              </a:ext>
            </a:extLst>
          </p:cNvPr>
          <p:cNvPicPr>
            <a:picLocks noChangeAspect="1"/>
          </p:cNvPicPr>
          <p:nvPr/>
        </p:nvPicPr>
        <p:blipFill>
          <a:blip r:embed="rId4"/>
          <a:stretch>
            <a:fillRect/>
          </a:stretch>
        </p:blipFill>
        <p:spPr>
          <a:xfrm>
            <a:off x="6322425" y="2187368"/>
            <a:ext cx="5639573" cy="3800018"/>
          </a:xfrm>
          <a:prstGeom prst="rect">
            <a:avLst/>
          </a:prstGeom>
        </p:spPr>
      </p:pic>
    </p:spTree>
    <p:extLst>
      <p:ext uri="{BB962C8B-B14F-4D97-AF65-F5344CB8AC3E}">
        <p14:creationId xmlns:p14="http://schemas.microsoft.com/office/powerpoint/2010/main" val="236378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761999" y="715963"/>
            <a:ext cx="5691051" cy="1189038"/>
          </a:xfrm>
        </p:spPr>
        <p:txBody>
          <a:bodyPr>
            <a:normAutofit/>
          </a:bodyPr>
          <a:lstStyle/>
          <a:p>
            <a:r>
              <a:rPr lang="en-US" dirty="0"/>
              <a:t>The Girvan-Newman algorithm. </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2000" y="2085001"/>
            <a:ext cx="5334000" cy="3276600"/>
          </a:xfrm>
        </p:spPr>
        <p:txBody>
          <a:bodyPr vert="horz" lIns="91440" tIns="45720" rIns="91440" bIns="45720" rtlCol="0" anchor="t">
            <a:normAutofit fontScale="85000" lnSpcReduction="10000"/>
          </a:bodyPr>
          <a:lstStyle/>
          <a:p>
            <a:r>
              <a:rPr lang="vi-VN" altLang="en-US" dirty="0"/>
              <a:t>Thuật toán Girvan-Newman xác định các cộng đồng bằng cách cắt cạnh liên kết 2 nút kết nối 2 cộng đồng, dẫn đến việc chia mạng thành hai phần. </a:t>
            </a:r>
          </a:p>
          <a:p>
            <a:pPr lvl="1">
              <a:lnSpc>
                <a:spcPct val="110000"/>
              </a:lnSpc>
            </a:pPr>
            <a:r>
              <a:rPr lang="vi-VN" altLang="en-US" dirty="0"/>
              <a:t>Nhược điểm việc cắt cạnh liên kết sẽ làm mất thông tin về các mối quan hệ, nhưng tất cả các nút vẫn giữ nguyên. </a:t>
            </a:r>
          </a:p>
          <a:p>
            <a:pPr lvl="1">
              <a:lnSpc>
                <a:spcPct val="110000"/>
              </a:lnSpc>
            </a:pPr>
            <a:r>
              <a:rPr lang="vi-VN" altLang="en-US" dirty="0"/>
              <a:t>Sử dụng hàm girvan_newman để chia cộng đồng. Tuy nhiên phải lựa chọn cộng đồng tối ưu nhất. Sử dụng dataframe để lọc</a:t>
            </a:r>
          </a:p>
          <a:p>
            <a:pPr marL="0" lvl="1" indent="0">
              <a:lnSpc>
                <a:spcPct val="110000"/>
              </a:lnSpc>
              <a:buNone/>
            </a:pPr>
            <a:r>
              <a:rPr lang="en-US" altLang="en-US" b="0" dirty="0"/>
              <a:t>[3] </a:t>
            </a:r>
            <a:r>
              <a:rPr lang="vi-VN" altLang="en-US" dirty="0"/>
              <a:t>https://www.pnas.org/doi/full/10.1073/pnas.122653799. </a:t>
            </a:r>
            <a:endParaRPr lang="en-US" altLang="en-US" b="0" dirty="0"/>
          </a:p>
        </p:txBody>
      </p:sp>
      <p:pic>
        <p:nvPicPr>
          <p:cNvPr id="5" name="Picture 4">
            <a:extLst>
              <a:ext uri="{FF2B5EF4-FFF2-40B4-BE49-F238E27FC236}">
                <a16:creationId xmlns:a16="http://schemas.microsoft.com/office/drawing/2014/main" id="{EE9DDE4F-F072-6FEE-5237-F71E7F5D20F7}"/>
              </a:ext>
            </a:extLst>
          </p:cNvPr>
          <p:cNvPicPr>
            <a:picLocks noChangeAspect="1"/>
          </p:cNvPicPr>
          <p:nvPr/>
        </p:nvPicPr>
        <p:blipFill>
          <a:blip r:embed="rId3"/>
          <a:stretch>
            <a:fillRect/>
          </a:stretch>
        </p:blipFill>
        <p:spPr>
          <a:xfrm>
            <a:off x="6174380" y="282489"/>
            <a:ext cx="5639572" cy="2235806"/>
          </a:xfrm>
          <a:prstGeom prst="rect">
            <a:avLst/>
          </a:prstGeom>
        </p:spPr>
      </p:pic>
      <p:pic>
        <p:nvPicPr>
          <p:cNvPr id="6" name="Picture 5">
            <a:extLst>
              <a:ext uri="{FF2B5EF4-FFF2-40B4-BE49-F238E27FC236}">
                <a16:creationId xmlns:a16="http://schemas.microsoft.com/office/drawing/2014/main" id="{71F0BEFE-B97A-02F3-787F-94AE88C24873}"/>
              </a:ext>
            </a:extLst>
          </p:cNvPr>
          <p:cNvPicPr>
            <a:picLocks noChangeAspect="1"/>
          </p:cNvPicPr>
          <p:nvPr/>
        </p:nvPicPr>
        <p:blipFill>
          <a:blip r:embed="rId4"/>
          <a:stretch>
            <a:fillRect/>
          </a:stretch>
        </p:blipFill>
        <p:spPr>
          <a:xfrm>
            <a:off x="6303217" y="2700805"/>
            <a:ext cx="5200806" cy="4157195"/>
          </a:xfrm>
          <a:prstGeom prst="rect">
            <a:avLst/>
          </a:prstGeom>
        </p:spPr>
      </p:pic>
    </p:spTree>
    <p:extLst>
      <p:ext uri="{BB962C8B-B14F-4D97-AF65-F5344CB8AC3E}">
        <p14:creationId xmlns:p14="http://schemas.microsoft.com/office/powerpoint/2010/main" val="381545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02AD8E-4C7C-4A1B-89B1-9A0997F4F30E}"/>
              </a:ext>
            </a:extLst>
          </p:cNvPr>
          <p:cNvSpPr>
            <a:spLocks noGrp="1"/>
          </p:cNvSpPr>
          <p:nvPr>
            <p:ph type="title"/>
          </p:nvPr>
        </p:nvSpPr>
        <p:spPr>
          <a:xfrm>
            <a:off x="762000" y="715961"/>
            <a:ext cx="6477000" cy="1189038"/>
          </a:xfrm>
        </p:spPr>
        <p:txBody>
          <a:bodyPr/>
          <a:lstStyle/>
          <a:p>
            <a:r>
              <a:rPr lang="en-US" dirty="0" err="1"/>
              <a:t>Nhận</a:t>
            </a:r>
            <a:r>
              <a:rPr lang="en-US" dirty="0"/>
              <a:t> </a:t>
            </a:r>
            <a:r>
              <a:rPr lang="en-US" dirty="0" err="1"/>
              <a:t>xét</a:t>
            </a:r>
            <a:endParaRPr lang="en-US" dirty="0"/>
          </a:p>
        </p:txBody>
      </p:sp>
      <p:sp>
        <p:nvSpPr>
          <p:cNvPr id="2" name="Text Placeholder 1">
            <a:extLst>
              <a:ext uri="{FF2B5EF4-FFF2-40B4-BE49-F238E27FC236}">
                <a16:creationId xmlns:a16="http://schemas.microsoft.com/office/drawing/2014/main" id="{25A8ACB1-6D36-496B-91DD-D1C3128C1C73}"/>
              </a:ext>
            </a:extLst>
          </p:cNvPr>
          <p:cNvSpPr>
            <a:spLocks noGrp="1"/>
          </p:cNvSpPr>
          <p:nvPr>
            <p:ph type="body" sz="quarter" idx="11"/>
          </p:nvPr>
        </p:nvSpPr>
        <p:spPr>
          <a:xfrm>
            <a:off x="762000" y="1905000"/>
            <a:ext cx="6477000" cy="3381103"/>
          </a:xfrm>
        </p:spPr>
        <p:txBody>
          <a:bodyPr/>
          <a:lstStyle/>
          <a:p>
            <a:r>
              <a:rPr lang="vi-VN" dirty="0"/>
              <a:t>Phương pháp Louvain chắc chắn là phương pháp tối ưu nhất</a:t>
            </a:r>
          </a:p>
          <a:p>
            <a:pPr lvl="1"/>
            <a:r>
              <a:rPr lang="vi-VN" dirty="0"/>
              <a:t>Thuật toán này có thể được sử dụng trên các mạng rất lớn gồm hàng triệu nút và nó sẽ hiệu quả và nhanh </a:t>
            </a:r>
          </a:p>
          <a:p>
            <a:pPr lvl="1"/>
            <a:r>
              <a:rPr lang="vi-VN" dirty="0"/>
              <a:t>Có thể tinh chỉnh tham số độ phân giải để tìm ra phân vùng tốt nhất cho cộng đồng phát hiện, mang lại sự linh hoạt khi kết quả mặc định không tối ưu. Với các thuật toán khác không có sự linh hoạt này.</a:t>
            </a:r>
          </a:p>
          <a:p>
            <a:pPr lvl="1"/>
            <a:r>
              <a:rPr lang="vi-VN" dirty="0"/>
              <a:t>Louvain cho thấy tổng qua đa phần nhiều node chưa được liên kết với nhau</a:t>
            </a:r>
          </a:p>
        </p:txBody>
      </p:sp>
    </p:spTree>
    <p:extLst>
      <p:ext uri="{BB962C8B-B14F-4D97-AF65-F5344CB8AC3E}">
        <p14:creationId xmlns:p14="http://schemas.microsoft.com/office/powerpoint/2010/main" val="143066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25301" y="1995467"/>
            <a:ext cx="9141397" cy="615553"/>
          </a:xfrm>
        </p:spPr>
        <p:txBody>
          <a:bodyPr/>
          <a:lstStyle/>
          <a:p>
            <a:r>
              <a:rPr lang="en-US" dirty="0"/>
              <a:t>Questions </a:t>
            </a:r>
            <a:r>
              <a:rPr lang="en-US" dirty="0">
                <a:solidFill>
                  <a:schemeClr val="accent2"/>
                </a:solidFill>
              </a:rPr>
              <a:t>&amp;</a:t>
            </a:r>
            <a:r>
              <a:rPr lang="en-US" dirty="0"/>
              <a:t> answers</a:t>
            </a:r>
          </a:p>
        </p:txBody>
      </p:sp>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0" y="715961"/>
            <a:ext cx="6477000" cy="1189038"/>
          </a:xfrm>
        </p:spPr>
        <p:txBody>
          <a:bodyPr/>
          <a:lstStyle/>
          <a:p>
            <a:r>
              <a:rPr lang="en-US"/>
              <a:t>Introduction</a:t>
            </a:r>
            <a:endParaRPr lang="en-US" dirty="0"/>
          </a:p>
        </p:txBody>
      </p:sp>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901881" y="1445623"/>
            <a:ext cx="6197238" cy="3507379"/>
          </a:xfrm>
        </p:spPr>
        <p:txBody>
          <a:bodyPr/>
          <a:lstStyle/>
          <a:p>
            <a:pPr algn="l"/>
            <a:r>
              <a:rPr lang="vi-VN" b="0" dirty="0"/>
              <a:t>Đồ thị: Dataset ogbl-biokg là một Đồ Thị Tri Thức (KG), được tạo ra từ dữ liệu của nhiều kho dữ liệu sinh học lớn. </a:t>
            </a:r>
          </a:p>
          <a:p>
            <a:pPr algn="l"/>
            <a:r>
              <a:rPr lang="vi-VN" b="0" dirty="0"/>
              <a:t>Nó chứa 5 loại thực thể: </a:t>
            </a:r>
            <a:r>
              <a:rPr lang="en-US" b="0" dirty="0"/>
              <a:t>diseases, proteins, drugs, </a:t>
            </a:r>
            <a:r>
              <a:rPr lang="en-US" b="0" dirty="0" err="1"/>
              <a:t>sideeffects</a:t>
            </a:r>
            <a:r>
              <a:rPr lang="en-US" b="0" dirty="0"/>
              <a:t>, functions</a:t>
            </a:r>
            <a:endParaRPr lang="vi-VN" b="0" dirty="0"/>
          </a:p>
          <a:p>
            <a:pPr algn="l"/>
            <a:r>
              <a:rPr lang="vi-VN" b="0" dirty="0"/>
              <a:t>Có 51 loại quan hệ có hướng kết nối giữa hai loại thực thể()</a:t>
            </a:r>
          </a:p>
          <a:p>
            <a:pPr marL="285750" indent="-285750" algn="l">
              <a:buFont typeface="Arial" panose="020B0604020202020204" pitchFamily="34" charset="0"/>
              <a:buChar char="•"/>
            </a:pPr>
            <a:r>
              <a:rPr lang="vi-VN" b="0" dirty="0"/>
              <a:t>Drugs-protein, drugs-</a:t>
            </a:r>
            <a:r>
              <a:rPr lang="en-US" b="0" dirty="0" err="1"/>
              <a:t>sideeffects</a:t>
            </a:r>
            <a:r>
              <a:rPr lang="vi-VN" b="0" dirty="0"/>
              <a:t>, và functions-function được biểu diễn dưới dạng các cạnh có hướng.</a:t>
            </a:r>
          </a:p>
          <a:p>
            <a:pPr marL="285750" indent="-285750" algn="l">
              <a:buFont typeface="Arial" panose="020B0604020202020204" pitchFamily="34" charset="0"/>
              <a:buChar char="•"/>
            </a:pPr>
            <a:r>
              <a:rPr lang="vi-VN" b="0" dirty="0"/>
              <a:t>Các quan hệ kết nối cùng loại thực thể (ví dụ, protein-protein, </a:t>
            </a:r>
            <a:r>
              <a:rPr lang="en-US" b="0" dirty="0"/>
              <a:t>drugs- drugs</a:t>
            </a:r>
            <a:r>
              <a:rPr lang="vi-VN" b="0" dirty="0"/>
              <a:t>, </a:t>
            </a:r>
            <a:r>
              <a:rPr lang="en-US" b="0" dirty="0"/>
              <a:t>functions-functions</a:t>
            </a:r>
            <a:r>
              <a:rPr lang="vi-VN" b="0" dirty="0"/>
              <a:t>) biểu diễn bằng các cạnh vô hướng.</a:t>
            </a:r>
          </a:p>
        </p:txBody>
      </p:sp>
    </p:spTree>
    <p:extLst>
      <p:ext uri="{BB962C8B-B14F-4D97-AF65-F5344CB8AC3E}">
        <p14:creationId xmlns:p14="http://schemas.microsoft.com/office/powerpoint/2010/main" val="46166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762000" y="715961"/>
            <a:ext cx="6477000" cy="1189038"/>
          </a:xfrm>
        </p:spPr>
        <p:txBody>
          <a:bodyPr/>
          <a:lstStyle/>
          <a:p>
            <a:r>
              <a:rPr lang="en-US"/>
              <a:t>Introduction</a:t>
            </a:r>
            <a:endParaRPr lang="en-US" dirty="0"/>
          </a:p>
        </p:txBody>
      </p:sp>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901881" y="1445623"/>
            <a:ext cx="6197238" cy="3507379"/>
          </a:xfrm>
        </p:spPr>
        <p:txBody>
          <a:bodyPr/>
          <a:lstStyle/>
          <a:p>
            <a:r>
              <a:rPr lang="en-US" b="0" dirty="0" err="1"/>
              <a:t>BioKg</a:t>
            </a:r>
            <a:r>
              <a:rPr lang="en-US" b="0" dirty="0"/>
              <a:t> </a:t>
            </a:r>
            <a:r>
              <a:rPr lang="vi-VN" b="0" dirty="0"/>
              <a:t>đặt ra những thách thức cho các</a:t>
            </a:r>
            <a:r>
              <a:rPr lang="en-US" b="0" dirty="0"/>
              <a:t> </a:t>
            </a:r>
            <a:r>
              <a:rPr lang="en-US" b="0" dirty="0" err="1"/>
              <a:t>mô</a:t>
            </a:r>
            <a:r>
              <a:rPr lang="en-US" b="0" dirty="0"/>
              <a:t> </a:t>
            </a:r>
            <a:r>
              <a:rPr lang="en-US" b="0" dirty="0" err="1"/>
              <a:t>hình</a:t>
            </a:r>
            <a:r>
              <a:rPr lang="vi-VN" b="0" dirty="0"/>
              <a:t> </a:t>
            </a:r>
            <a:r>
              <a:rPr lang="en-US" b="0" dirty="0"/>
              <a:t>ML</a:t>
            </a:r>
            <a:r>
              <a:rPr lang="vi-VN" b="0" dirty="0"/>
              <a:t>. Cụ thể, nó chứa nhiều thông tin không chính xác (noise) và không đầy đủ (incomplete)</a:t>
            </a:r>
            <a:r>
              <a:rPr lang="en-US" b="0" dirty="0"/>
              <a:t>. Do c</a:t>
            </a:r>
            <a:r>
              <a:rPr lang="vi-VN" b="0" dirty="0"/>
              <a:t>ác </a:t>
            </a:r>
            <a:r>
              <a:rPr lang="en-US" b="0" dirty="0"/>
              <a:t>T</a:t>
            </a:r>
            <a:r>
              <a:rPr lang="vi-VN" b="0" dirty="0"/>
              <a:t>riplet trong KG này được thu thập từ nhiều nguồn khác nhau, mỗi nguồn có mức độ tin cậy khác nhau</a:t>
            </a:r>
            <a:r>
              <a:rPr lang="en-US" b="0" dirty="0"/>
              <a:t>.</a:t>
            </a:r>
            <a:r>
              <a:rPr lang="vi-VN" b="0" dirty="0"/>
              <a:t> </a:t>
            </a:r>
            <a:endParaRPr lang="en-US" b="0" dirty="0"/>
          </a:p>
          <a:p>
            <a:r>
              <a:rPr lang="en-US" b="0" dirty="0"/>
              <a:t>VD: </a:t>
            </a:r>
            <a:r>
              <a:rPr lang="vi-VN" b="0" dirty="0"/>
              <a:t>Một số cơ sở dữ liệu</a:t>
            </a:r>
            <a:r>
              <a:rPr lang="en-US" b="0" dirty="0"/>
              <a:t> </a:t>
            </a:r>
            <a:r>
              <a:rPr lang="en-US" b="0" dirty="0" err="1"/>
              <a:t>của</a:t>
            </a:r>
            <a:r>
              <a:rPr lang="en-US" b="0" dirty="0"/>
              <a:t> </a:t>
            </a:r>
            <a:r>
              <a:rPr lang="en-US" b="0" dirty="0" err="1"/>
              <a:t>BioKG</a:t>
            </a:r>
            <a:r>
              <a:rPr lang="vi-VN" b="0" dirty="0"/>
              <a:t> có dữ liệu được soạn </a:t>
            </a:r>
            <a:r>
              <a:rPr lang="en-US" b="0" dirty="0" err="1"/>
              <a:t>từ</a:t>
            </a:r>
            <a:r>
              <a:rPr lang="vi-VN" b="0" dirty="0"/>
              <a:t> các chuyên gia (như SwissProt trong UniProt), trong khi các cơ sở dữ liệu khác có thể chứa dữ liệu được tạo ra từ các kỹ thuật suy diễn</a:t>
            </a:r>
            <a:r>
              <a:rPr lang="en-US" b="0" dirty="0"/>
              <a:t>. </a:t>
            </a:r>
            <a:r>
              <a:rPr lang="vi-VN" b="0" dirty="0"/>
              <a:t>Điều này làm tăng thêm độ phức tạp trong việc xử lý và phân tích dữ liệu</a:t>
            </a:r>
            <a:r>
              <a:rPr lang="en-US" b="0" dirty="0"/>
              <a:t>.</a:t>
            </a:r>
            <a:endParaRPr lang="vi-VN" b="0" dirty="0"/>
          </a:p>
        </p:txBody>
      </p:sp>
      <p:sp>
        <p:nvSpPr>
          <p:cNvPr id="4" name="TextBox 3">
            <a:extLst>
              <a:ext uri="{FF2B5EF4-FFF2-40B4-BE49-F238E27FC236}">
                <a16:creationId xmlns:a16="http://schemas.microsoft.com/office/drawing/2014/main" id="{BC4B2062-CE81-A6D2-F542-873366E2BB12}"/>
              </a:ext>
            </a:extLst>
          </p:cNvPr>
          <p:cNvSpPr txBox="1"/>
          <p:nvPr/>
        </p:nvSpPr>
        <p:spPr>
          <a:xfrm>
            <a:off x="901881" y="5541874"/>
            <a:ext cx="6094428" cy="1200329"/>
          </a:xfrm>
          <a:prstGeom prst="rect">
            <a:avLst/>
          </a:prstGeom>
          <a:noFill/>
        </p:spPr>
        <p:txBody>
          <a:bodyPr wrap="square">
            <a:spAutoFit/>
          </a:bodyPr>
          <a:lstStyle/>
          <a:p>
            <a:r>
              <a:rPr lang="en-US" i="1" dirty="0">
                <a:solidFill>
                  <a:schemeClr val="bg1"/>
                </a:solidFill>
                <a:latin typeface="+mn-lt"/>
              </a:rPr>
              <a:t>T</a:t>
            </a:r>
            <a:r>
              <a:rPr lang="vi-VN" i="1" dirty="0">
                <a:solidFill>
                  <a:schemeClr val="bg1"/>
                </a:solidFill>
                <a:latin typeface="+mn-lt"/>
              </a:rPr>
              <a:t>riplet</a:t>
            </a:r>
            <a:r>
              <a:rPr lang="en-US" i="1" dirty="0">
                <a:solidFill>
                  <a:schemeClr val="bg1"/>
                </a:solidFill>
                <a:latin typeface="+mn-lt"/>
              </a:rPr>
              <a:t>: </a:t>
            </a:r>
            <a:r>
              <a:rPr lang="vi-VN" i="1" dirty="0">
                <a:solidFill>
                  <a:schemeClr val="bg1"/>
                </a:solidFill>
                <a:latin typeface="+mn-lt"/>
              </a:rPr>
              <a:t>mô tả các mối quan hệ</a:t>
            </a:r>
            <a:r>
              <a:rPr lang="en-US" i="1" dirty="0">
                <a:solidFill>
                  <a:schemeClr val="bg1"/>
                </a:solidFill>
                <a:latin typeface="+mn-lt"/>
              </a:rPr>
              <a:t> </a:t>
            </a:r>
            <a:r>
              <a:rPr lang="en-US" i="1" dirty="0" err="1">
                <a:solidFill>
                  <a:schemeClr val="bg1"/>
                </a:solidFill>
                <a:latin typeface="+mn-lt"/>
              </a:rPr>
              <a:t>giữa</a:t>
            </a:r>
            <a:r>
              <a:rPr lang="en-US" i="1" dirty="0">
                <a:solidFill>
                  <a:schemeClr val="bg1"/>
                </a:solidFill>
                <a:latin typeface="+mn-lt"/>
              </a:rPr>
              <a:t> </a:t>
            </a:r>
            <a:r>
              <a:rPr lang="en-US" i="1" dirty="0" err="1">
                <a:solidFill>
                  <a:schemeClr val="bg1"/>
                </a:solidFill>
                <a:latin typeface="+mn-lt"/>
              </a:rPr>
              <a:t>các</a:t>
            </a:r>
            <a:r>
              <a:rPr lang="en-US" i="1" dirty="0">
                <a:solidFill>
                  <a:schemeClr val="bg1"/>
                </a:solidFill>
                <a:latin typeface="+mn-lt"/>
              </a:rPr>
              <a:t> </a:t>
            </a:r>
            <a:r>
              <a:rPr lang="en-US" i="1" dirty="0" err="1">
                <a:solidFill>
                  <a:schemeClr val="bg1"/>
                </a:solidFill>
                <a:latin typeface="+mn-lt"/>
              </a:rPr>
              <a:t>thực</a:t>
            </a:r>
            <a:r>
              <a:rPr lang="en-US" i="1" dirty="0">
                <a:solidFill>
                  <a:schemeClr val="bg1"/>
                </a:solidFill>
                <a:latin typeface="+mn-lt"/>
              </a:rPr>
              <a:t> </a:t>
            </a:r>
            <a:r>
              <a:rPr lang="en-US" i="1" dirty="0" err="1">
                <a:solidFill>
                  <a:schemeClr val="bg1"/>
                </a:solidFill>
                <a:latin typeface="+mn-lt"/>
              </a:rPr>
              <a:t>thể</a:t>
            </a:r>
            <a:r>
              <a:rPr lang="en-US" i="1" dirty="0">
                <a:solidFill>
                  <a:schemeClr val="bg1"/>
                </a:solidFill>
                <a:latin typeface="+mn-lt"/>
              </a:rPr>
              <a:t> </a:t>
            </a:r>
            <a:r>
              <a:rPr lang="vi-VN" i="1" dirty="0">
                <a:solidFill>
                  <a:schemeClr val="bg1"/>
                </a:solidFill>
                <a:latin typeface="+mn-lt"/>
              </a:rPr>
              <a:t>sinh học</a:t>
            </a:r>
            <a:r>
              <a:rPr lang="en-US" i="1" dirty="0">
                <a:solidFill>
                  <a:schemeClr val="bg1"/>
                </a:solidFill>
                <a:latin typeface="+mn-lt"/>
              </a:rPr>
              <a:t> </a:t>
            </a:r>
            <a:r>
              <a:rPr lang="en-US" i="1" dirty="0" err="1">
                <a:solidFill>
                  <a:schemeClr val="bg1"/>
                </a:solidFill>
                <a:latin typeface="+mn-lt"/>
              </a:rPr>
              <a:t>trong</a:t>
            </a:r>
            <a:r>
              <a:rPr lang="en-US" i="1" dirty="0">
                <a:solidFill>
                  <a:schemeClr val="bg1"/>
                </a:solidFill>
                <a:latin typeface="+mn-lt"/>
              </a:rPr>
              <a:t> </a:t>
            </a:r>
            <a:r>
              <a:rPr lang="en-US" i="1" dirty="0" err="1">
                <a:solidFill>
                  <a:schemeClr val="bg1"/>
                </a:solidFill>
                <a:latin typeface="+mn-lt"/>
              </a:rPr>
              <a:t>mạng</a:t>
            </a:r>
            <a:r>
              <a:rPr lang="en-US" i="1" dirty="0">
                <a:solidFill>
                  <a:schemeClr val="bg1"/>
                </a:solidFill>
                <a:latin typeface="+mn-lt"/>
              </a:rPr>
              <a:t> </a:t>
            </a:r>
            <a:r>
              <a:rPr lang="en-US" i="1" dirty="0" err="1">
                <a:solidFill>
                  <a:schemeClr val="bg1"/>
                </a:solidFill>
                <a:latin typeface="+mn-lt"/>
              </a:rPr>
              <a:t>đồ</a:t>
            </a:r>
            <a:r>
              <a:rPr lang="en-US" i="1" dirty="0">
                <a:solidFill>
                  <a:schemeClr val="bg1"/>
                </a:solidFill>
                <a:latin typeface="+mn-lt"/>
              </a:rPr>
              <a:t> </a:t>
            </a:r>
            <a:r>
              <a:rPr lang="en-US" i="1" dirty="0" err="1">
                <a:solidFill>
                  <a:schemeClr val="bg1"/>
                </a:solidFill>
                <a:latin typeface="+mn-lt"/>
              </a:rPr>
              <a:t>thị</a:t>
            </a:r>
            <a:r>
              <a:rPr lang="vi-VN" i="1" dirty="0">
                <a:solidFill>
                  <a:schemeClr val="bg1"/>
                </a:solidFill>
                <a:latin typeface="+mn-lt"/>
              </a:rPr>
              <a:t>, chẳng hạn như mối quan hệ giữa </a:t>
            </a:r>
            <a:r>
              <a:rPr lang="en-US" i="1" dirty="0">
                <a:solidFill>
                  <a:schemeClr val="bg1"/>
                </a:solidFill>
                <a:latin typeface="+mn-lt"/>
              </a:rPr>
              <a:t>2</a:t>
            </a:r>
            <a:r>
              <a:rPr lang="vi-VN" i="1" dirty="0">
                <a:solidFill>
                  <a:schemeClr val="bg1"/>
                </a:solidFill>
                <a:latin typeface="+mn-lt"/>
              </a:rPr>
              <a:t> protein</a:t>
            </a:r>
            <a:r>
              <a:rPr lang="en-US" i="1" dirty="0">
                <a:solidFill>
                  <a:schemeClr val="bg1"/>
                </a:solidFill>
                <a:latin typeface="+mn-lt"/>
              </a:rPr>
              <a:t> </a:t>
            </a:r>
            <a:r>
              <a:rPr lang="vi-VN" i="1" dirty="0">
                <a:solidFill>
                  <a:schemeClr val="bg1"/>
                </a:solidFill>
                <a:latin typeface="+mn-lt"/>
              </a:rPr>
              <a:t>(TP53, interacts with, MDM2): Protein TP53 tương tác với protein MDM2</a:t>
            </a:r>
            <a:endParaRPr lang="en-US" i="1" dirty="0">
              <a:solidFill>
                <a:schemeClr val="bg1"/>
              </a:solidFill>
              <a:latin typeface="+mn-lt"/>
            </a:endParaRPr>
          </a:p>
        </p:txBody>
      </p:sp>
    </p:spTree>
    <p:extLst>
      <p:ext uri="{BB962C8B-B14F-4D97-AF65-F5344CB8AC3E}">
        <p14:creationId xmlns:p14="http://schemas.microsoft.com/office/powerpoint/2010/main" val="2631416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156F247-6BA6-1DF6-6FFF-8AD375B47D0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69391CB-C5CD-41D8-725C-04FAF98949CB}"/>
              </a:ext>
            </a:extLst>
          </p:cNvPr>
          <p:cNvSpPr>
            <a:spLocks noGrp="1"/>
          </p:cNvSpPr>
          <p:nvPr>
            <p:ph type="title"/>
          </p:nvPr>
        </p:nvSpPr>
        <p:spPr>
          <a:xfrm>
            <a:off x="762000" y="715961"/>
            <a:ext cx="6477000" cy="1189038"/>
          </a:xfrm>
        </p:spPr>
        <p:txBody>
          <a:bodyPr/>
          <a:lstStyle/>
          <a:p>
            <a:r>
              <a:rPr lang="en-US" dirty="0"/>
              <a:t>Introduction</a:t>
            </a:r>
          </a:p>
        </p:txBody>
      </p:sp>
      <p:sp>
        <p:nvSpPr>
          <p:cNvPr id="2" name="Text Placeholder 1">
            <a:extLst>
              <a:ext uri="{FF2B5EF4-FFF2-40B4-BE49-F238E27FC236}">
                <a16:creationId xmlns:a16="http://schemas.microsoft.com/office/drawing/2014/main" id="{B3C34D72-8B7F-B7EA-882A-D747F441BD66}"/>
              </a:ext>
            </a:extLst>
          </p:cNvPr>
          <p:cNvSpPr>
            <a:spLocks noGrp="1"/>
          </p:cNvSpPr>
          <p:nvPr>
            <p:ph type="body" sz="quarter" idx="11"/>
          </p:nvPr>
        </p:nvSpPr>
        <p:spPr>
          <a:xfrm>
            <a:off x="901881" y="1445623"/>
            <a:ext cx="6197238" cy="3507379"/>
          </a:xfrm>
        </p:spPr>
        <p:txBody>
          <a:bodyPr/>
          <a:lstStyle/>
          <a:p>
            <a:pPr algn="l"/>
            <a:r>
              <a:rPr lang="en-US" b="0" dirty="0" err="1"/>
              <a:t>Các</a:t>
            </a:r>
            <a:r>
              <a:rPr lang="en-US" b="0" dirty="0"/>
              <a:t> </a:t>
            </a:r>
            <a:r>
              <a:rPr lang="en-US" b="0" dirty="0" err="1"/>
              <a:t>loại</a:t>
            </a:r>
            <a:r>
              <a:rPr lang="en-US" b="0" dirty="0"/>
              <a:t> </a:t>
            </a:r>
            <a:r>
              <a:rPr lang="en-US" b="0" dirty="0" err="1"/>
              <a:t>quan</a:t>
            </a:r>
            <a:r>
              <a:rPr lang="en-US" b="0" dirty="0"/>
              <a:t> </a:t>
            </a:r>
            <a:r>
              <a:rPr lang="en-US" b="0" dirty="0" err="1"/>
              <a:t>hệ</a:t>
            </a:r>
            <a:r>
              <a:rPr lang="en-US" b="0" dirty="0"/>
              <a:t> </a:t>
            </a:r>
            <a:r>
              <a:rPr lang="en-US" b="0" dirty="0" err="1"/>
              <a:t>trong</a:t>
            </a:r>
            <a:r>
              <a:rPr lang="en-US" b="0" dirty="0"/>
              <a:t> BIOKG:</a:t>
            </a:r>
            <a:endParaRPr lang="vi-VN" b="0" dirty="0"/>
          </a:p>
        </p:txBody>
      </p:sp>
      <p:pic>
        <p:nvPicPr>
          <p:cNvPr id="4" name="Picture 3">
            <a:extLst>
              <a:ext uri="{FF2B5EF4-FFF2-40B4-BE49-F238E27FC236}">
                <a16:creationId xmlns:a16="http://schemas.microsoft.com/office/drawing/2014/main" id="{3C06F9C6-2A44-8AF7-9709-2B7E6A96A1B5}"/>
              </a:ext>
            </a:extLst>
          </p:cNvPr>
          <p:cNvPicPr>
            <a:picLocks noChangeAspect="1"/>
          </p:cNvPicPr>
          <p:nvPr/>
        </p:nvPicPr>
        <p:blipFill>
          <a:blip r:embed="rId2"/>
          <a:stretch>
            <a:fillRect/>
          </a:stretch>
        </p:blipFill>
        <p:spPr>
          <a:xfrm>
            <a:off x="903976" y="1810235"/>
            <a:ext cx="3388231" cy="4369035"/>
          </a:xfrm>
          <a:prstGeom prst="rect">
            <a:avLst/>
          </a:prstGeom>
        </p:spPr>
      </p:pic>
      <p:pic>
        <p:nvPicPr>
          <p:cNvPr id="11" name="Picture 10">
            <a:extLst>
              <a:ext uri="{FF2B5EF4-FFF2-40B4-BE49-F238E27FC236}">
                <a16:creationId xmlns:a16="http://schemas.microsoft.com/office/drawing/2014/main" id="{3EC7991C-8D35-0A47-8118-9C48AEF10F41}"/>
              </a:ext>
            </a:extLst>
          </p:cNvPr>
          <p:cNvPicPr>
            <a:picLocks noChangeAspect="1"/>
          </p:cNvPicPr>
          <p:nvPr/>
        </p:nvPicPr>
        <p:blipFill>
          <a:blip r:embed="rId3"/>
          <a:stretch>
            <a:fillRect/>
          </a:stretch>
        </p:blipFill>
        <p:spPr>
          <a:xfrm>
            <a:off x="4292207" y="2072589"/>
            <a:ext cx="3609681" cy="4170312"/>
          </a:xfrm>
          <a:prstGeom prst="rect">
            <a:avLst/>
          </a:prstGeom>
        </p:spPr>
      </p:pic>
      <p:pic>
        <p:nvPicPr>
          <p:cNvPr id="17" name="Picture 16">
            <a:extLst>
              <a:ext uri="{FF2B5EF4-FFF2-40B4-BE49-F238E27FC236}">
                <a16:creationId xmlns:a16="http://schemas.microsoft.com/office/drawing/2014/main" id="{1CF813C3-5A6B-334F-831A-E852C34E12EC}"/>
              </a:ext>
            </a:extLst>
          </p:cNvPr>
          <p:cNvPicPr>
            <a:picLocks noChangeAspect="1"/>
          </p:cNvPicPr>
          <p:nvPr/>
        </p:nvPicPr>
        <p:blipFill>
          <a:blip r:embed="rId4"/>
          <a:stretch>
            <a:fillRect/>
          </a:stretch>
        </p:blipFill>
        <p:spPr>
          <a:xfrm>
            <a:off x="7901888" y="2072589"/>
            <a:ext cx="3388231" cy="2418737"/>
          </a:xfrm>
          <a:prstGeom prst="rect">
            <a:avLst/>
          </a:prstGeom>
        </p:spPr>
      </p:pic>
    </p:spTree>
    <p:extLst>
      <p:ext uri="{BB962C8B-B14F-4D97-AF65-F5344CB8AC3E}">
        <p14:creationId xmlns:p14="http://schemas.microsoft.com/office/powerpoint/2010/main" val="354645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762000" y="715964"/>
            <a:ext cx="10591800" cy="646332"/>
          </a:xfrm>
        </p:spPr>
        <p:txBody>
          <a:bodyPr/>
          <a:lstStyle/>
          <a:p>
            <a:r>
              <a:rPr lang="en-US" dirty="0"/>
              <a:t>1. </a:t>
            </a:r>
            <a:r>
              <a:rPr lang="en-US" dirty="0" err="1"/>
              <a:t>Tổng</a:t>
            </a:r>
            <a:r>
              <a:rPr lang="en-US" dirty="0"/>
              <a:t> </a:t>
            </a:r>
            <a:r>
              <a:rPr lang="en-US" dirty="0" err="1"/>
              <a:t>quan</a:t>
            </a:r>
            <a:r>
              <a:rPr lang="en-US" dirty="0"/>
              <a:t> </a:t>
            </a:r>
            <a:r>
              <a:rPr lang="en-US" dirty="0" err="1"/>
              <a:t>mạng</a:t>
            </a:r>
            <a:br>
              <a:rPr lang="en-VN"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11" name="Text Placeholder 10">
            <a:extLst>
              <a:ext uri="{FF2B5EF4-FFF2-40B4-BE49-F238E27FC236}">
                <a16:creationId xmlns:a16="http://schemas.microsoft.com/office/drawing/2014/main" id="{4C6A9FD9-630E-44B9-BED8-AFEA6C84A88B}"/>
              </a:ext>
            </a:extLst>
          </p:cNvPr>
          <p:cNvSpPr>
            <a:spLocks noGrp="1"/>
          </p:cNvSpPr>
          <p:nvPr>
            <p:ph type="body" sz="quarter" idx="11"/>
          </p:nvPr>
        </p:nvSpPr>
        <p:spPr>
          <a:xfrm>
            <a:off x="762001" y="1432562"/>
            <a:ext cx="5334000" cy="4489267"/>
          </a:xfrm>
        </p:spPr>
        <p:txBody>
          <a:bodyPr/>
          <a:lstStyle/>
          <a:p>
            <a:r>
              <a:rPr lang="en-US" altLang="en-US" dirty="0" err="1"/>
              <a:t>Nguồn</a:t>
            </a:r>
            <a:r>
              <a:rPr lang="en-US" altLang="en-US" dirty="0"/>
              <a:t> </a:t>
            </a:r>
            <a:r>
              <a:rPr lang="en-US" altLang="en-US" dirty="0" err="1"/>
              <a:t>dữ</a:t>
            </a:r>
            <a:r>
              <a:rPr lang="en-US" altLang="en-US" dirty="0"/>
              <a:t> </a:t>
            </a:r>
            <a:r>
              <a:rPr lang="en-US" altLang="en-US" dirty="0" err="1"/>
              <a:t>liệu</a:t>
            </a:r>
            <a:r>
              <a:rPr lang="en-US" altLang="en-US" dirty="0"/>
              <a:t> </a:t>
            </a:r>
            <a:r>
              <a:rPr lang="en-US" altLang="en-US" dirty="0" err="1"/>
              <a:t>từ</a:t>
            </a:r>
            <a:r>
              <a:rPr lang="en-US" altLang="en-US" dirty="0"/>
              <a:t> </a:t>
            </a:r>
            <a:r>
              <a:rPr lang="en-US" b="0" i="0" dirty="0">
                <a:solidFill>
                  <a:srgbClr val="303030"/>
                </a:solidFill>
                <a:effectLst/>
                <a:latin typeface="Roboto" panose="02000000000000000000" pitchFamily="2" charset="0"/>
              </a:rPr>
              <a:t>Open Graph Benchmark</a:t>
            </a:r>
          </a:p>
          <a:p>
            <a:endParaRPr lang="en-US" altLang="en-US" dirty="0"/>
          </a:p>
          <a:p>
            <a:endParaRPr lang="en-US" altLang="en-US" dirty="0"/>
          </a:p>
          <a:p>
            <a:endParaRPr lang="en-US" altLang="en-US" dirty="0"/>
          </a:p>
          <a:p>
            <a:endParaRPr lang="en-US" altLang="en-US" dirty="0"/>
          </a:p>
          <a:p>
            <a:r>
              <a:rPr lang="en-US" altLang="en-US" dirty="0" err="1"/>
              <a:t>Tiền</a:t>
            </a:r>
            <a:r>
              <a:rPr lang="en-US" altLang="en-US" dirty="0"/>
              <a:t> </a:t>
            </a:r>
            <a:r>
              <a:rPr lang="en-US" altLang="en-US" dirty="0" err="1"/>
              <a:t>sử</a:t>
            </a:r>
            <a:r>
              <a:rPr lang="en-US" altLang="en-US" dirty="0"/>
              <a:t> </a:t>
            </a:r>
            <a:r>
              <a:rPr lang="en-US" altLang="en-US" dirty="0" err="1"/>
              <a:t>lý</a:t>
            </a:r>
            <a:r>
              <a:rPr lang="en-US" altLang="en-US" dirty="0"/>
              <a:t> </a:t>
            </a:r>
            <a:r>
              <a:rPr lang="en-US" altLang="en-US" dirty="0" err="1"/>
              <a:t>dữ</a:t>
            </a:r>
            <a:r>
              <a:rPr lang="en-US" altLang="en-US" dirty="0"/>
              <a:t> </a:t>
            </a:r>
            <a:r>
              <a:rPr lang="en-US" altLang="en-US" dirty="0" err="1"/>
              <a:t>liệu</a:t>
            </a:r>
            <a:endParaRPr lang="en-US" altLang="en-US" dirty="0"/>
          </a:p>
          <a:p>
            <a:r>
              <a:rPr lang="en-US" altLang="en-US" dirty="0"/>
              <a:t>B1: Convert dataset sang </a:t>
            </a:r>
            <a:r>
              <a:rPr lang="en-US" altLang="en-US" dirty="0" err="1"/>
              <a:t>đúng</a:t>
            </a:r>
            <a:r>
              <a:rPr lang="en-US" altLang="en-US" dirty="0"/>
              <a:t> conversion:</a:t>
            </a:r>
          </a:p>
          <a:p>
            <a:pPr marL="285750" indent="-285750">
              <a:buFontTx/>
              <a:buChar char="-"/>
            </a:pPr>
            <a:endParaRPr lang="en-US" altLang="en-US" b="1" dirty="0"/>
          </a:p>
        </p:txBody>
      </p:sp>
      <p:pic>
        <p:nvPicPr>
          <p:cNvPr id="2" name="Picture 1">
            <a:extLst>
              <a:ext uri="{FF2B5EF4-FFF2-40B4-BE49-F238E27FC236}">
                <a16:creationId xmlns:a16="http://schemas.microsoft.com/office/drawing/2014/main" id="{507100DC-931A-B263-6EF7-A388C8B2984C}"/>
              </a:ext>
            </a:extLst>
          </p:cNvPr>
          <p:cNvPicPr>
            <a:picLocks noChangeAspect="1"/>
          </p:cNvPicPr>
          <p:nvPr/>
        </p:nvPicPr>
        <p:blipFill>
          <a:blip r:embed="rId3"/>
          <a:stretch>
            <a:fillRect/>
          </a:stretch>
        </p:blipFill>
        <p:spPr>
          <a:xfrm>
            <a:off x="857794" y="1841463"/>
            <a:ext cx="4702628" cy="1377142"/>
          </a:xfrm>
          <a:prstGeom prst="rect">
            <a:avLst/>
          </a:prstGeom>
        </p:spPr>
      </p:pic>
      <p:pic>
        <p:nvPicPr>
          <p:cNvPr id="6" name="Picture 5">
            <a:extLst>
              <a:ext uri="{FF2B5EF4-FFF2-40B4-BE49-F238E27FC236}">
                <a16:creationId xmlns:a16="http://schemas.microsoft.com/office/drawing/2014/main" id="{99BC4E4D-3413-96D9-EB1E-B3D505BB4F90}"/>
              </a:ext>
            </a:extLst>
          </p:cNvPr>
          <p:cNvPicPr>
            <a:picLocks noChangeAspect="1"/>
          </p:cNvPicPr>
          <p:nvPr/>
        </p:nvPicPr>
        <p:blipFill>
          <a:blip r:embed="rId4"/>
          <a:stretch>
            <a:fillRect/>
          </a:stretch>
        </p:blipFill>
        <p:spPr>
          <a:xfrm>
            <a:off x="857793" y="4338452"/>
            <a:ext cx="4626427" cy="1252990"/>
          </a:xfrm>
          <a:prstGeom prst="rect">
            <a:avLst/>
          </a:prstGeom>
        </p:spPr>
      </p:pic>
      <p:sp>
        <p:nvSpPr>
          <p:cNvPr id="9" name="Text Placeholder 10">
            <a:extLst>
              <a:ext uri="{FF2B5EF4-FFF2-40B4-BE49-F238E27FC236}">
                <a16:creationId xmlns:a16="http://schemas.microsoft.com/office/drawing/2014/main" id="{9CEA1817-DBF8-E2F2-6C05-84C75A66DA8E}"/>
              </a:ext>
            </a:extLst>
          </p:cNvPr>
          <p:cNvSpPr txBox="1">
            <a:spLocks/>
          </p:cNvSpPr>
          <p:nvPr/>
        </p:nvSpPr>
        <p:spPr>
          <a:xfrm>
            <a:off x="6019800" y="1362296"/>
            <a:ext cx="5334000" cy="4489267"/>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dirty="0"/>
              <a:t>B2: </a:t>
            </a:r>
            <a:r>
              <a:rPr lang="en-US" altLang="en-US" dirty="0" err="1"/>
              <a:t>Chuyển</a:t>
            </a:r>
            <a:r>
              <a:rPr lang="en-US" altLang="en-US" dirty="0"/>
              <a:t> sang </a:t>
            </a:r>
            <a:r>
              <a:rPr lang="en-US" altLang="en-US" dirty="0" err="1"/>
              <a:t>json</a:t>
            </a:r>
            <a:r>
              <a:rPr lang="en-US" altLang="en-US" dirty="0"/>
              <a:t> object</a:t>
            </a:r>
          </a:p>
          <a:p>
            <a:pPr fontAlgn="auto">
              <a:spcAft>
                <a:spcPts val="0"/>
              </a:spcAft>
            </a:pPr>
            <a:endParaRPr lang="en-US" altLang="en-US" dirty="0"/>
          </a:p>
          <a:p>
            <a:pPr fontAlgn="auto">
              <a:spcAft>
                <a:spcPts val="0"/>
              </a:spcAft>
            </a:pPr>
            <a:endParaRPr lang="en-US" altLang="en-US" dirty="0"/>
          </a:p>
          <a:p>
            <a:pPr fontAlgn="auto">
              <a:spcAft>
                <a:spcPts val="0"/>
              </a:spcAft>
            </a:pPr>
            <a:r>
              <a:rPr lang="en-US" altLang="en-US" dirty="0"/>
              <a:t>B3: Mapping sang </a:t>
            </a:r>
            <a:r>
              <a:rPr lang="en-US" altLang="en-US" dirty="0" err="1"/>
              <a:t>Dataframe</a:t>
            </a:r>
            <a:r>
              <a:rPr lang="en-US" altLang="en-US" dirty="0"/>
              <a:t> </a:t>
            </a:r>
            <a:r>
              <a:rPr lang="en-US" altLang="en-US" dirty="0" err="1"/>
              <a:t>các</a:t>
            </a:r>
            <a:r>
              <a:rPr lang="en-US" altLang="en-US" dirty="0"/>
              <a:t> </a:t>
            </a:r>
            <a:r>
              <a:rPr lang="en-US" altLang="en-US" dirty="0" err="1"/>
              <a:t>thông</a:t>
            </a:r>
            <a:r>
              <a:rPr lang="en-US" altLang="en-US" dirty="0"/>
              <a:t> tin </a:t>
            </a:r>
            <a:r>
              <a:rPr lang="en-US" altLang="en-US" dirty="0" err="1"/>
              <a:t>cần</a:t>
            </a:r>
            <a:r>
              <a:rPr lang="en-US" altLang="en-US" dirty="0"/>
              <a:t> </a:t>
            </a:r>
            <a:r>
              <a:rPr lang="en-US" altLang="en-US" dirty="0" err="1"/>
              <a:t>thiết</a:t>
            </a:r>
            <a:r>
              <a:rPr lang="en-US" altLang="en-US" dirty="0"/>
              <a:t> </a:t>
            </a:r>
            <a:r>
              <a:rPr lang="en-US" altLang="en-US" dirty="0" err="1"/>
              <a:t>cho</a:t>
            </a:r>
            <a:r>
              <a:rPr lang="en-US" altLang="en-US" dirty="0"/>
              <a:t> </a:t>
            </a:r>
            <a:r>
              <a:rPr lang="en-US" altLang="en-US" dirty="0" err="1"/>
              <a:t>đồ</a:t>
            </a:r>
            <a:r>
              <a:rPr lang="en-US" altLang="en-US" dirty="0"/>
              <a:t> </a:t>
            </a:r>
            <a:r>
              <a:rPr lang="en-US" altLang="en-US" dirty="0" err="1"/>
              <a:t>thị</a:t>
            </a:r>
            <a:r>
              <a:rPr lang="en-US" altLang="en-US" dirty="0"/>
              <a:t>.</a:t>
            </a:r>
          </a:p>
          <a:p>
            <a:pPr fontAlgn="auto">
              <a:spcAft>
                <a:spcPts val="0"/>
              </a:spcAft>
            </a:pPr>
            <a:endParaRPr lang="en-US" altLang="en-US" dirty="0"/>
          </a:p>
          <a:p>
            <a:pPr fontAlgn="auto">
              <a:spcAft>
                <a:spcPts val="0"/>
              </a:spcAft>
            </a:pPr>
            <a:endParaRPr lang="en-US" altLang="en-US" b="1" dirty="0"/>
          </a:p>
        </p:txBody>
      </p:sp>
      <p:pic>
        <p:nvPicPr>
          <p:cNvPr id="12" name="Picture 11">
            <a:extLst>
              <a:ext uri="{FF2B5EF4-FFF2-40B4-BE49-F238E27FC236}">
                <a16:creationId xmlns:a16="http://schemas.microsoft.com/office/drawing/2014/main" id="{B4F47FE8-2C4A-26E8-D1B0-F970B2CA2679}"/>
              </a:ext>
            </a:extLst>
          </p:cNvPr>
          <p:cNvPicPr>
            <a:picLocks noChangeAspect="1"/>
          </p:cNvPicPr>
          <p:nvPr/>
        </p:nvPicPr>
        <p:blipFill>
          <a:blip r:embed="rId5"/>
          <a:stretch>
            <a:fillRect/>
          </a:stretch>
        </p:blipFill>
        <p:spPr>
          <a:xfrm>
            <a:off x="6096000" y="1734904"/>
            <a:ext cx="3799114" cy="387288"/>
          </a:xfrm>
          <a:prstGeom prst="rect">
            <a:avLst/>
          </a:prstGeom>
        </p:spPr>
      </p:pic>
      <p:pic>
        <p:nvPicPr>
          <p:cNvPr id="13" name="Picture 12">
            <a:extLst>
              <a:ext uri="{FF2B5EF4-FFF2-40B4-BE49-F238E27FC236}">
                <a16:creationId xmlns:a16="http://schemas.microsoft.com/office/drawing/2014/main" id="{DEE74FFE-F75F-B063-C304-CC02B9848B1F}"/>
              </a:ext>
            </a:extLst>
          </p:cNvPr>
          <p:cNvPicPr>
            <a:picLocks noChangeAspect="1"/>
          </p:cNvPicPr>
          <p:nvPr/>
        </p:nvPicPr>
        <p:blipFill>
          <a:blip r:embed="rId6"/>
          <a:stretch>
            <a:fillRect/>
          </a:stretch>
        </p:blipFill>
        <p:spPr>
          <a:xfrm>
            <a:off x="6096000" y="3293837"/>
            <a:ext cx="4722220" cy="2414195"/>
          </a:xfrm>
          <a:prstGeom prst="rect">
            <a:avLst/>
          </a:prstGeom>
        </p:spPr>
      </p:pic>
    </p:spTree>
    <p:extLst>
      <p:ext uri="{BB962C8B-B14F-4D97-AF65-F5344CB8AC3E}">
        <p14:creationId xmlns:p14="http://schemas.microsoft.com/office/powerpoint/2010/main" val="295767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762000" y="715964"/>
            <a:ext cx="10591800" cy="646332"/>
          </a:xfrm>
        </p:spPr>
        <p:txBody>
          <a:bodyPr/>
          <a:lstStyle/>
          <a:p>
            <a:r>
              <a:rPr lang="en-US" dirty="0"/>
              <a:t>1. </a:t>
            </a:r>
            <a:r>
              <a:rPr lang="en-US" dirty="0" err="1"/>
              <a:t>Tổng</a:t>
            </a:r>
            <a:r>
              <a:rPr lang="en-US" dirty="0"/>
              <a:t> </a:t>
            </a:r>
            <a:r>
              <a:rPr lang="en-US" dirty="0" err="1"/>
              <a:t>quan</a:t>
            </a:r>
            <a:r>
              <a:rPr lang="en-US" dirty="0"/>
              <a:t> </a:t>
            </a:r>
            <a:r>
              <a:rPr lang="en-US" dirty="0" err="1"/>
              <a:t>mạng</a:t>
            </a:r>
            <a:br>
              <a:rPr lang="en-VN"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11" name="Text Placeholder 10">
            <a:extLst>
              <a:ext uri="{FF2B5EF4-FFF2-40B4-BE49-F238E27FC236}">
                <a16:creationId xmlns:a16="http://schemas.microsoft.com/office/drawing/2014/main" id="{4C6A9FD9-630E-44B9-BED8-AFEA6C84A88B}"/>
              </a:ext>
            </a:extLst>
          </p:cNvPr>
          <p:cNvSpPr>
            <a:spLocks noGrp="1"/>
          </p:cNvSpPr>
          <p:nvPr>
            <p:ph type="body" sz="quarter" idx="11"/>
          </p:nvPr>
        </p:nvSpPr>
        <p:spPr>
          <a:xfrm>
            <a:off x="762001" y="1432562"/>
            <a:ext cx="5334000" cy="1362889"/>
          </a:xfrm>
        </p:spPr>
        <p:txBody>
          <a:bodyPr/>
          <a:lstStyle/>
          <a:p>
            <a:r>
              <a:rPr lang="en-US" altLang="en-US" dirty="0"/>
              <a:t>Danh </a:t>
            </a:r>
            <a:r>
              <a:rPr lang="en-US" altLang="en-US" dirty="0" err="1"/>
              <a:t>sách</a:t>
            </a:r>
            <a:r>
              <a:rPr lang="en-US" altLang="en-US" dirty="0"/>
              <a:t> </a:t>
            </a:r>
            <a:r>
              <a:rPr lang="en-US" altLang="en-US" dirty="0" err="1"/>
              <a:t>nút</a:t>
            </a:r>
            <a:endParaRPr lang="en-US" altLang="en-US" dirty="0"/>
          </a:p>
        </p:txBody>
      </p:sp>
      <p:graphicFrame>
        <p:nvGraphicFramePr>
          <p:cNvPr id="18" name="Group 85">
            <a:extLst>
              <a:ext uri="{FF2B5EF4-FFF2-40B4-BE49-F238E27FC236}">
                <a16:creationId xmlns:a16="http://schemas.microsoft.com/office/drawing/2014/main" id="{14BC0987-DF66-4F47-953D-7A5171CA5B01}"/>
              </a:ext>
            </a:extLst>
          </p:cNvPr>
          <p:cNvGraphicFramePr>
            <a:graphicFrameLocks noGrp="1"/>
          </p:cNvGraphicFramePr>
          <p:nvPr>
            <p:ph type="tbl" sz="quarter" idx="12"/>
            <p:extLst>
              <p:ext uri="{D42A27DB-BD31-4B8C-83A1-F6EECF244321}">
                <p14:modId xmlns:p14="http://schemas.microsoft.com/office/powerpoint/2010/main" val="1291063323"/>
              </p:ext>
            </p:extLst>
          </p:nvPr>
        </p:nvGraphicFramePr>
        <p:xfrm>
          <a:off x="2679598" y="3908654"/>
          <a:ext cx="5845630" cy="2020390"/>
        </p:xfrm>
        <a:graphic>
          <a:graphicData uri="http://schemas.openxmlformats.org/drawingml/2006/table">
            <a:tbl>
              <a:tblPr firstRow="1"/>
              <a:tblGrid>
                <a:gridCol w="2922815">
                  <a:extLst>
                    <a:ext uri="{9D8B030D-6E8A-4147-A177-3AD203B41FA5}">
                      <a16:colId xmlns:a16="http://schemas.microsoft.com/office/drawing/2014/main" val="20000"/>
                    </a:ext>
                  </a:extLst>
                </a:gridCol>
                <a:gridCol w="2922815">
                  <a:extLst>
                    <a:ext uri="{9D8B030D-6E8A-4147-A177-3AD203B41FA5}">
                      <a16:colId xmlns:a16="http://schemas.microsoft.com/office/drawing/2014/main" val="20001"/>
                    </a:ext>
                  </a:extLst>
                </a:gridCol>
              </a:tblGrid>
              <a:tr h="484894">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400" b="1" i="0" u="none" strike="noStrike" cap="none" normalizeH="0" baseline="0" dirty="0" err="1">
                          <a:ln>
                            <a:noFill/>
                          </a:ln>
                          <a:solidFill>
                            <a:schemeClr val="accent1"/>
                          </a:solidFill>
                          <a:effectLst/>
                          <a:latin typeface="+mn-lt"/>
                        </a:rPr>
                        <a:t>Số</a:t>
                      </a:r>
                      <a:r>
                        <a:rPr kumimoji="0" lang="en-US" sz="1400" b="1" i="0" u="none" strike="noStrike" cap="none" normalizeH="0" baseline="0" dirty="0">
                          <a:ln>
                            <a:noFill/>
                          </a:ln>
                          <a:solidFill>
                            <a:schemeClr val="accent1"/>
                          </a:solidFill>
                          <a:effectLst/>
                          <a:latin typeface="+mn-lt"/>
                        </a:rPr>
                        <a:t> </a:t>
                      </a:r>
                      <a:r>
                        <a:rPr kumimoji="0" lang="en-US" sz="1400" b="1" i="0" u="none" strike="noStrike" cap="none" normalizeH="0" baseline="0" dirty="0" err="1">
                          <a:ln>
                            <a:noFill/>
                          </a:ln>
                          <a:solidFill>
                            <a:schemeClr val="accent1"/>
                          </a:solidFill>
                          <a:effectLst/>
                          <a:latin typeface="+mn-lt"/>
                        </a:rPr>
                        <a:t>lượng</a:t>
                      </a:r>
                      <a:r>
                        <a:rPr kumimoji="0" lang="en-US" sz="1400" b="1" i="0" u="none" strike="noStrike" cap="none" normalizeH="0" baseline="0" dirty="0">
                          <a:ln>
                            <a:noFill/>
                          </a:ln>
                          <a:solidFill>
                            <a:schemeClr val="accent1"/>
                          </a:solidFill>
                          <a:effectLst/>
                          <a:latin typeface="+mn-lt"/>
                        </a:rPr>
                        <a:t> </a:t>
                      </a:r>
                      <a:r>
                        <a:rPr kumimoji="0" lang="en-US" sz="1400" b="1" i="0" u="none" strike="noStrike" cap="none" normalizeH="0" baseline="0" dirty="0" err="1">
                          <a:ln>
                            <a:noFill/>
                          </a:ln>
                          <a:solidFill>
                            <a:schemeClr val="accent1"/>
                          </a:solidFill>
                          <a:effectLst/>
                          <a:latin typeface="+mn-lt"/>
                        </a:rPr>
                        <a:t>nút</a:t>
                      </a:r>
                      <a:endParaRPr kumimoji="0" lang="en-US" sz="1400" b="1" i="0" u="none" strike="noStrike" cap="none" normalizeH="0" baseline="0" dirty="0">
                        <a:ln>
                          <a:noFill/>
                        </a:ln>
                        <a:solidFill>
                          <a:schemeClr val="accent1"/>
                        </a:solidFill>
                        <a:effectLst/>
                        <a:latin typeface="+mn-lt"/>
                      </a:endParaRPr>
                    </a:p>
                  </a:txBody>
                  <a:tcPr anchor="ctr" horzOverflow="overflow">
                    <a:lnL w="28575" cap="flat" cmpd="sng" algn="ctr">
                      <a:noFill/>
                      <a:prstDash val="solid"/>
                      <a:round/>
                      <a:headEnd type="none" w="med" len="med"/>
                      <a:tailEnd type="none" w="med" len="med"/>
                    </a:lnL>
                    <a:lnR w="6350" cap="flat" cmpd="sng" algn="ctr">
                      <a:solidFill>
                        <a:schemeClr val="tx2">
                          <a:lumMod val="90000"/>
                        </a:schemeClr>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r>
                        <a:rPr kumimoji="0" lang="en-US" sz="1400" b="1" i="0" u="none" strike="noStrike" cap="none" normalizeH="0" baseline="0" dirty="0" err="1">
                          <a:ln>
                            <a:noFill/>
                          </a:ln>
                          <a:solidFill>
                            <a:schemeClr val="accent1"/>
                          </a:solidFill>
                          <a:effectLst/>
                          <a:latin typeface="+mn-lt"/>
                        </a:rPr>
                        <a:t>Số</a:t>
                      </a:r>
                      <a:r>
                        <a:rPr kumimoji="0" lang="en-US" sz="1400" b="1" i="0" u="none" strike="noStrike" cap="none" normalizeH="0" baseline="0" dirty="0">
                          <a:ln>
                            <a:noFill/>
                          </a:ln>
                          <a:solidFill>
                            <a:schemeClr val="accent1"/>
                          </a:solidFill>
                          <a:effectLst/>
                          <a:latin typeface="+mn-lt"/>
                        </a:rPr>
                        <a:t> </a:t>
                      </a:r>
                      <a:r>
                        <a:rPr kumimoji="0" lang="en-US" sz="1400" b="1" i="0" u="none" strike="noStrike" cap="none" normalizeH="0" baseline="0" dirty="0" err="1">
                          <a:ln>
                            <a:noFill/>
                          </a:ln>
                          <a:solidFill>
                            <a:schemeClr val="accent1"/>
                          </a:solidFill>
                          <a:effectLst/>
                          <a:latin typeface="+mn-lt"/>
                        </a:rPr>
                        <a:t>lượng</a:t>
                      </a:r>
                      <a:r>
                        <a:rPr kumimoji="0" lang="en-US" sz="1400" b="1" i="0" u="none" strike="noStrike" cap="none" normalizeH="0" baseline="0" dirty="0">
                          <a:ln>
                            <a:noFill/>
                          </a:ln>
                          <a:solidFill>
                            <a:schemeClr val="accent1"/>
                          </a:solidFill>
                          <a:effectLst/>
                          <a:latin typeface="+mn-lt"/>
                        </a:rPr>
                        <a:t> </a:t>
                      </a:r>
                      <a:r>
                        <a:rPr kumimoji="0" lang="en-US" sz="1400" b="1" i="0" u="none" strike="noStrike" cap="none" normalizeH="0" baseline="0" dirty="0" err="1">
                          <a:ln>
                            <a:noFill/>
                          </a:ln>
                          <a:solidFill>
                            <a:schemeClr val="accent1"/>
                          </a:solidFill>
                          <a:effectLst/>
                          <a:latin typeface="+mn-lt"/>
                        </a:rPr>
                        <a:t>cạnh</a:t>
                      </a:r>
                      <a:endParaRPr kumimoji="0" lang="en-US" sz="1400" b="1" i="0" u="none" strike="noStrike" cap="none" normalizeH="0" baseline="0" dirty="0">
                        <a:ln>
                          <a:noFill/>
                        </a:ln>
                        <a:solidFill>
                          <a:schemeClr val="accent1"/>
                        </a:solidFill>
                        <a:effectLst/>
                        <a:latin typeface="+mn-lt"/>
                      </a:endParaRPr>
                    </a:p>
                  </a:txBody>
                  <a:tcPr anchor="ctr" horzOverflow="overflow">
                    <a:lnL w="6350" cap="flat" cmpd="sng" algn="ctr">
                      <a:solidFill>
                        <a:schemeClr val="tx2">
                          <a:lumMod val="90000"/>
                        </a:schemeClr>
                      </a:solidFill>
                      <a:prstDash val="solid"/>
                      <a:round/>
                      <a:headEnd type="none" w="med" len="med"/>
                      <a:tailEnd type="none" w="med" len="med"/>
                    </a:lnL>
                    <a:lnR w="6350" cap="flat" cmpd="sng" algn="ctr">
                      <a:solidFill>
                        <a:schemeClr val="tx2">
                          <a:lumMod val="90000"/>
                        </a:schemeClr>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35496">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400" b="0" i="0" u="none" strike="noStrike" cap="none" normalizeH="0" baseline="0" dirty="0">
                        <a:ln>
                          <a:noFill/>
                        </a:ln>
                        <a:solidFill>
                          <a:srgbClr val="000000"/>
                        </a:solidFill>
                        <a:effectLst/>
                        <a:latin typeface="+mn-lt"/>
                      </a:endParaRPr>
                    </a:p>
                  </a:txBody>
                  <a:tcPr marT="182880" horzOverflow="overflow">
                    <a:lnL w="28575" cap="flat" cmpd="sng" algn="ctr">
                      <a:noFill/>
                      <a:prstDash val="solid"/>
                      <a:round/>
                      <a:headEnd type="none" w="med" len="med"/>
                      <a:tailEnd type="none" w="med" len="med"/>
                    </a:lnL>
                    <a:lnR w="6350" cap="flat" cmpd="sng" algn="ctr">
                      <a:solidFill>
                        <a:schemeClr val="tx2">
                          <a:lumMod val="90000"/>
                        </a:schemeClr>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1"/>
                        </a:buClr>
                        <a:buSzTx/>
                        <a:buFontTx/>
                        <a:buNone/>
                        <a:tabLst/>
                      </a:pPr>
                      <a:endParaRPr kumimoji="0" lang="en-US" sz="1400" b="0" i="0" u="none" strike="noStrike" cap="none" normalizeH="0" baseline="0" dirty="0">
                        <a:ln>
                          <a:noFill/>
                        </a:ln>
                        <a:solidFill>
                          <a:srgbClr val="000000"/>
                        </a:solidFill>
                        <a:effectLst/>
                        <a:latin typeface="+mn-lt"/>
                      </a:endParaRPr>
                    </a:p>
                  </a:txBody>
                  <a:tcPr marT="182880" horzOverflow="overflow">
                    <a:lnL w="6350" cap="flat" cmpd="sng" algn="ctr">
                      <a:solidFill>
                        <a:schemeClr val="tx2">
                          <a:lumMod val="90000"/>
                        </a:schemeClr>
                      </a:solidFill>
                      <a:prstDash val="solid"/>
                      <a:round/>
                      <a:headEnd type="none" w="med" len="med"/>
                      <a:tailEnd type="none" w="med" len="med"/>
                    </a:lnL>
                    <a:lnR w="6350" cap="flat" cmpd="sng" algn="ctr">
                      <a:solidFill>
                        <a:schemeClr val="tx2">
                          <a:lumMod val="90000"/>
                        </a:schemeClr>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 name="Text Placeholder 10">
            <a:extLst>
              <a:ext uri="{FF2B5EF4-FFF2-40B4-BE49-F238E27FC236}">
                <a16:creationId xmlns:a16="http://schemas.microsoft.com/office/drawing/2014/main" id="{EC63D298-588A-457D-A836-D0E658972120}"/>
              </a:ext>
            </a:extLst>
          </p:cNvPr>
          <p:cNvSpPr txBox="1">
            <a:spLocks/>
          </p:cNvSpPr>
          <p:nvPr/>
        </p:nvSpPr>
        <p:spPr>
          <a:xfrm>
            <a:off x="6019800" y="1502828"/>
            <a:ext cx="5334000" cy="1362889"/>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b="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en-US" dirty="0"/>
              <a:t>Danh </a:t>
            </a:r>
            <a:r>
              <a:rPr lang="en-US" altLang="en-US" dirty="0" err="1"/>
              <a:t>sách</a:t>
            </a:r>
            <a:r>
              <a:rPr lang="en-US" altLang="en-US" dirty="0"/>
              <a:t> </a:t>
            </a:r>
            <a:r>
              <a:rPr lang="en-US" altLang="en-US" dirty="0" err="1"/>
              <a:t>cạnh</a:t>
            </a:r>
            <a:endParaRPr lang="en-US" altLang="en-US" dirty="0"/>
          </a:p>
        </p:txBody>
      </p:sp>
      <p:pic>
        <p:nvPicPr>
          <p:cNvPr id="6" name="Picture 5">
            <a:extLst>
              <a:ext uri="{FF2B5EF4-FFF2-40B4-BE49-F238E27FC236}">
                <a16:creationId xmlns:a16="http://schemas.microsoft.com/office/drawing/2014/main" id="{C7CE14B9-83A7-DB46-4F95-14BD207F770F}"/>
              </a:ext>
            </a:extLst>
          </p:cNvPr>
          <p:cNvPicPr>
            <a:picLocks noChangeAspect="1"/>
          </p:cNvPicPr>
          <p:nvPr/>
        </p:nvPicPr>
        <p:blipFill>
          <a:blip r:embed="rId3"/>
          <a:stretch>
            <a:fillRect/>
          </a:stretch>
        </p:blipFill>
        <p:spPr>
          <a:xfrm>
            <a:off x="2586627" y="1394341"/>
            <a:ext cx="2331581" cy="2403578"/>
          </a:xfrm>
          <a:prstGeom prst="rect">
            <a:avLst/>
          </a:prstGeom>
        </p:spPr>
      </p:pic>
      <p:pic>
        <p:nvPicPr>
          <p:cNvPr id="7" name="Picture 6">
            <a:extLst>
              <a:ext uri="{FF2B5EF4-FFF2-40B4-BE49-F238E27FC236}">
                <a16:creationId xmlns:a16="http://schemas.microsoft.com/office/drawing/2014/main" id="{9FC8CB53-3FAF-7F29-79FA-E670BEE5C6B5}"/>
              </a:ext>
            </a:extLst>
          </p:cNvPr>
          <p:cNvPicPr>
            <a:picLocks noChangeAspect="1"/>
          </p:cNvPicPr>
          <p:nvPr/>
        </p:nvPicPr>
        <p:blipFill>
          <a:blip r:embed="rId4"/>
          <a:stretch>
            <a:fillRect/>
          </a:stretch>
        </p:blipFill>
        <p:spPr>
          <a:xfrm>
            <a:off x="7774395" y="1274151"/>
            <a:ext cx="3370901" cy="2643959"/>
          </a:xfrm>
          <a:prstGeom prst="rect">
            <a:avLst/>
          </a:prstGeom>
        </p:spPr>
      </p:pic>
      <p:pic>
        <p:nvPicPr>
          <p:cNvPr id="8" name="Picture 7">
            <a:extLst>
              <a:ext uri="{FF2B5EF4-FFF2-40B4-BE49-F238E27FC236}">
                <a16:creationId xmlns:a16="http://schemas.microsoft.com/office/drawing/2014/main" id="{B77BE5CB-9E2C-0321-6E7A-2411CADF3019}"/>
              </a:ext>
            </a:extLst>
          </p:cNvPr>
          <p:cNvPicPr>
            <a:picLocks noChangeAspect="1"/>
          </p:cNvPicPr>
          <p:nvPr/>
        </p:nvPicPr>
        <p:blipFill>
          <a:blip r:embed="rId5"/>
          <a:stretch>
            <a:fillRect/>
          </a:stretch>
        </p:blipFill>
        <p:spPr>
          <a:xfrm>
            <a:off x="3346268" y="4299221"/>
            <a:ext cx="1469571" cy="1601456"/>
          </a:xfrm>
          <a:prstGeom prst="rect">
            <a:avLst/>
          </a:prstGeom>
        </p:spPr>
      </p:pic>
      <p:pic>
        <p:nvPicPr>
          <p:cNvPr id="9" name="Picture 8">
            <a:extLst>
              <a:ext uri="{FF2B5EF4-FFF2-40B4-BE49-F238E27FC236}">
                <a16:creationId xmlns:a16="http://schemas.microsoft.com/office/drawing/2014/main" id="{AFEED2FC-4306-12B1-FFEF-B86C3B5F9F4A}"/>
              </a:ext>
            </a:extLst>
          </p:cNvPr>
          <p:cNvPicPr>
            <a:picLocks noChangeAspect="1"/>
          </p:cNvPicPr>
          <p:nvPr/>
        </p:nvPicPr>
        <p:blipFill>
          <a:blip r:embed="rId6"/>
          <a:stretch>
            <a:fillRect/>
          </a:stretch>
        </p:blipFill>
        <p:spPr>
          <a:xfrm>
            <a:off x="6335485" y="4568734"/>
            <a:ext cx="1618242" cy="604618"/>
          </a:xfrm>
          <a:prstGeom prst="rect">
            <a:avLst/>
          </a:prstGeom>
        </p:spPr>
      </p:pic>
    </p:spTree>
    <p:extLst>
      <p:ext uri="{BB962C8B-B14F-4D97-AF65-F5344CB8AC3E}">
        <p14:creationId xmlns:p14="http://schemas.microsoft.com/office/powerpoint/2010/main" val="274151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643EF-131F-F4F4-96FF-92A381C0EA3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F743BCC-F2D7-1826-1A24-E324101ED3EB}"/>
              </a:ext>
            </a:extLst>
          </p:cNvPr>
          <p:cNvSpPr>
            <a:spLocks noGrp="1"/>
          </p:cNvSpPr>
          <p:nvPr>
            <p:ph type="title"/>
          </p:nvPr>
        </p:nvSpPr>
        <p:spPr>
          <a:xfrm>
            <a:off x="762000" y="715964"/>
            <a:ext cx="10591800" cy="646332"/>
          </a:xfrm>
        </p:spPr>
        <p:txBody>
          <a:bodyPr/>
          <a:lstStyle/>
          <a:p>
            <a:r>
              <a:rPr lang="en-US" dirty="0"/>
              <a:t>1. </a:t>
            </a:r>
            <a:r>
              <a:rPr lang="en-US" dirty="0" err="1"/>
              <a:t>Tổng</a:t>
            </a:r>
            <a:r>
              <a:rPr lang="en-US" dirty="0"/>
              <a:t> </a:t>
            </a:r>
            <a:r>
              <a:rPr lang="en-US" dirty="0" err="1"/>
              <a:t>quan</a:t>
            </a:r>
            <a:r>
              <a:rPr lang="en-US" dirty="0"/>
              <a:t> </a:t>
            </a:r>
            <a:r>
              <a:rPr lang="en-US" dirty="0" err="1"/>
              <a:t>mạng</a:t>
            </a:r>
            <a:br>
              <a:rPr lang="en-VN"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3" name="Picture 2">
            <a:extLst>
              <a:ext uri="{FF2B5EF4-FFF2-40B4-BE49-F238E27FC236}">
                <a16:creationId xmlns:a16="http://schemas.microsoft.com/office/drawing/2014/main" id="{27B5E3E9-8D7E-344C-D827-A1A387BB2340}"/>
              </a:ext>
            </a:extLst>
          </p:cNvPr>
          <p:cNvPicPr>
            <a:picLocks noChangeAspect="1"/>
          </p:cNvPicPr>
          <p:nvPr/>
        </p:nvPicPr>
        <p:blipFill>
          <a:blip r:embed="rId3"/>
          <a:stretch>
            <a:fillRect/>
          </a:stretch>
        </p:blipFill>
        <p:spPr>
          <a:xfrm>
            <a:off x="1117862" y="1225655"/>
            <a:ext cx="9597272" cy="4595226"/>
          </a:xfrm>
          <a:prstGeom prst="rect">
            <a:avLst/>
          </a:prstGeom>
        </p:spPr>
      </p:pic>
      <p:sp>
        <p:nvSpPr>
          <p:cNvPr id="5" name="TextBox 4">
            <a:extLst>
              <a:ext uri="{FF2B5EF4-FFF2-40B4-BE49-F238E27FC236}">
                <a16:creationId xmlns:a16="http://schemas.microsoft.com/office/drawing/2014/main" id="{8DE434F4-35FA-120A-B3D1-3CE22742B12E}"/>
              </a:ext>
            </a:extLst>
          </p:cNvPr>
          <p:cNvSpPr txBox="1"/>
          <p:nvPr/>
        </p:nvSpPr>
        <p:spPr>
          <a:xfrm>
            <a:off x="4572000" y="5684241"/>
            <a:ext cx="3780149" cy="646331"/>
          </a:xfrm>
          <a:prstGeom prst="rect">
            <a:avLst/>
          </a:prstGeom>
          <a:noFill/>
        </p:spPr>
        <p:txBody>
          <a:bodyPr wrap="square" rtlCol="0">
            <a:spAutoFit/>
          </a:bodyPr>
          <a:lstStyle/>
          <a:p>
            <a:r>
              <a:rPr lang="en-US" dirty="0">
                <a:solidFill>
                  <a:schemeClr val="bg1"/>
                </a:solidFill>
              </a:rPr>
              <a:t>Histogram </a:t>
            </a:r>
            <a:r>
              <a:rPr lang="en-US" dirty="0" err="1">
                <a:solidFill>
                  <a:schemeClr val="bg1"/>
                </a:solidFill>
              </a:rPr>
              <a:t>d</a:t>
            </a:r>
            <a:r>
              <a:rPr lang="en-US" altLang="en-US" dirty="0" err="1">
                <a:solidFill>
                  <a:schemeClr val="bg1"/>
                </a:solidFill>
              </a:rPr>
              <a:t>anh</a:t>
            </a:r>
            <a:r>
              <a:rPr lang="en-US" altLang="en-US" dirty="0">
                <a:solidFill>
                  <a:schemeClr val="bg1"/>
                </a:solidFill>
              </a:rPr>
              <a:t> </a:t>
            </a:r>
            <a:r>
              <a:rPr lang="en-US" altLang="en-US" dirty="0" err="1">
                <a:solidFill>
                  <a:schemeClr val="bg1"/>
                </a:solidFill>
              </a:rPr>
              <a:t>sách</a:t>
            </a:r>
            <a:r>
              <a:rPr lang="en-US" altLang="en-US" dirty="0">
                <a:solidFill>
                  <a:schemeClr val="bg1"/>
                </a:solidFill>
              </a:rPr>
              <a:t> </a:t>
            </a:r>
            <a:r>
              <a:rPr lang="en-US" altLang="en-US" dirty="0" err="1">
                <a:solidFill>
                  <a:schemeClr val="bg1"/>
                </a:solidFill>
              </a:rPr>
              <a:t>cạnh</a:t>
            </a:r>
            <a:endParaRPr lang="en-US" alt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56010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643EF-131F-F4F4-96FF-92A381C0EA3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F743BCC-F2D7-1826-1A24-E324101ED3EB}"/>
              </a:ext>
            </a:extLst>
          </p:cNvPr>
          <p:cNvSpPr>
            <a:spLocks noGrp="1"/>
          </p:cNvSpPr>
          <p:nvPr>
            <p:ph type="title"/>
          </p:nvPr>
        </p:nvSpPr>
        <p:spPr>
          <a:xfrm>
            <a:off x="762000" y="715964"/>
            <a:ext cx="10591800" cy="646332"/>
          </a:xfrm>
        </p:spPr>
        <p:txBody>
          <a:bodyPr/>
          <a:lstStyle/>
          <a:p>
            <a:r>
              <a:rPr lang="en-US" dirty="0"/>
              <a:t>1. </a:t>
            </a:r>
            <a:r>
              <a:rPr lang="en-US" dirty="0" err="1"/>
              <a:t>Tổng</a:t>
            </a:r>
            <a:r>
              <a:rPr lang="en-US" dirty="0"/>
              <a:t> </a:t>
            </a:r>
            <a:r>
              <a:rPr lang="en-US" dirty="0" err="1"/>
              <a:t>quan</a:t>
            </a:r>
            <a:r>
              <a:rPr lang="en-US" dirty="0"/>
              <a:t> </a:t>
            </a:r>
            <a:r>
              <a:rPr lang="en-US" dirty="0" err="1"/>
              <a:t>mạng</a:t>
            </a:r>
            <a:br>
              <a:rPr lang="en-VN"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5" name="TextBox 4">
            <a:extLst>
              <a:ext uri="{FF2B5EF4-FFF2-40B4-BE49-F238E27FC236}">
                <a16:creationId xmlns:a16="http://schemas.microsoft.com/office/drawing/2014/main" id="{8DE434F4-35FA-120A-B3D1-3CE22742B12E}"/>
              </a:ext>
            </a:extLst>
          </p:cNvPr>
          <p:cNvSpPr txBox="1"/>
          <p:nvPr/>
        </p:nvSpPr>
        <p:spPr>
          <a:xfrm>
            <a:off x="4572000" y="5684241"/>
            <a:ext cx="3780149" cy="646331"/>
          </a:xfrm>
          <a:prstGeom prst="rect">
            <a:avLst/>
          </a:prstGeom>
          <a:noFill/>
        </p:spPr>
        <p:txBody>
          <a:bodyPr wrap="square" rtlCol="0">
            <a:spAutoFit/>
          </a:bodyPr>
          <a:lstStyle/>
          <a:p>
            <a:r>
              <a:rPr lang="en-US" dirty="0">
                <a:solidFill>
                  <a:schemeClr val="bg1"/>
                </a:solidFill>
              </a:rPr>
              <a:t>Histogram </a:t>
            </a:r>
            <a:r>
              <a:rPr lang="en-US" dirty="0" err="1">
                <a:solidFill>
                  <a:schemeClr val="bg1"/>
                </a:solidFill>
              </a:rPr>
              <a:t>d</a:t>
            </a:r>
            <a:r>
              <a:rPr lang="en-US" altLang="en-US" dirty="0" err="1">
                <a:solidFill>
                  <a:schemeClr val="bg1"/>
                </a:solidFill>
              </a:rPr>
              <a:t>anh</a:t>
            </a:r>
            <a:r>
              <a:rPr lang="en-US" altLang="en-US" dirty="0">
                <a:solidFill>
                  <a:schemeClr val="bg1"/>
                </a:solidFill>
              </a:rPr>
              <a:t> </a:t>
            </a:r>
            <a:r>
              <a:rPr lang="en-US" altLang="en-US" dirty="0" err="1">
                <a:solidFill>
                  <a:schemeClr val="bg1"/>
                </a:solidFill>
              </a:rPr>
              <a:t>sách</a:t>
            </a:r>
            <a:r>
              <a:rPr lang="en-US" altLang="en-US" dirty="0">
                <a:solidFill>
                  <a:schemeClr val="bg1"/>
                </a:solidFill>
              </a:rPr>
              <a:t> </a:t>
            </a:r>
            <a:r>
              <a:rPr lang="en-US" altLang="en-US" dirty="0" err="1">
                <a:solidFill>
                  <a:schemeClr val="bg1"/>
                </a:solidFill>
              </a:rPr>
              <a:t>nút</a:t>
            </a:r>
            <a:endParaRPr lang="en-US" altLang="en-US" dirty="0">
              <a:solidFill>
                <a:schemeClr val="bg1"/>
              </a:solidFill>
            </a:endParaRPr>
          </a:p>
          <a:p>
            <a:endParaRPr lang="en-US" dirty="0">
              <a:solidFill>
                <a:schemeClr val="bg1"/>
              </a:solidFill>
            </a:endParaRPr>
          </a:p>
        </p:txBody>
      </p:sp>
      <p:pic>
        <p:nvPicPr>
          <p:cNvPr id="6" name="Picture 5">
            <a:extLst>
              <a:ext uri="{FF2B5EF4-FFF2-40B4-BE49-F238E27FC236}">
                <a16:creationId xmlns:a16="http://schemas.microsoft.com/office/drawing/2014/main" id="{602713A0-7C3B-EFF1-A2B7-533C4B778367}"/>
              </a:ext>
            </a:extLst>
          </p:cNvPr>
          <p:cNvPicPr>
            <a:picLocks noChangeAspect="1"/>
          </p:cNvPicPr>
          <p:nvPr/>
        </p:nvPicPr>
        <p:blipFill>
          <a:blip r:embed="rId3"/>
          <a:stretch>
            <a:fillRect/>
          </a:stretch>
        </p:blipFill>
        <p:spPr>
          <a:xfrm>
            <a:off x="3690544" y="1403803"/>
            <a:ext cx="4510775" cy="4280438"/>
          </a:xfrm>
          <a:prstGeom prst="rect">
            <a:avLst/>
          </a:prstGeom>
        </p:spPr>
      </p:pic>
    </p:spTree>
    <p:extLst>
      <p:ext uri="{BB962C8B-B14F-4D97-AF65-F5344CB8AC3E}">
        <p14:creationId xmlns:p14="http://schemas.microsoft.com/office/powerpoint/2010/main" val="121088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762000" y="715964"/>
            <a:ext cx="10591800" cy="646332"/>
          </a:xfrm>
        </p:spPr>
        <p:txBody>
          <a:bodyPr/>
          <a:lstStyle/>
          <a:p>
            <a:r>
              <a:rPr lang="en-US" dirty="0"/>
              <a:t>2. </a:t>
            </a:r>
            <a:r>
              <a:rPr lang="en-US" dirty="0" err="1"/>
              <a:t>Tổng</a:t>
            </a:r>
            <a:r>
              <a:rPr lang="en-US" dirty="0"/>
              <a:t> </a:t>
            </a:r>
            <a:r>
              <a:rPr lang="en-US" dirty="0" err="1"/>
              <a:t>quan</a:t>
            </a:r>
            <a:r>
              <a:rPr lang="en-US" dirty="0"/>
              <a:t> </a:t>
            </a:r>
            <a:r>
              <a:rPr lang="en-US" dirty="0" err="1"/>
              <a:t>mạng</a:t>
            </a:r>
            <a:br>
              <a:rPr lang="en-VN"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11" name="Text Placeholder 10">
            <a:extLst>
              <a:ext uri="{FF2B5EF4-FFF2-40B4-BE49-F238E27FC236}">
                <a16:creationId xmlns:a16="http://schemas.microsoft.com/office/drawing/2014/main" id="{4C6A9FD9-630E-44B9-BED8-AFEA6C84A88B}"/>
              </a:ext>
            </a:extLst>
          </p:cNvPr>
          <p:cNvSpPr>
            <a:spLocks noGrp="1"/>
          </p:cNvSpPr>
          <p:nvPr>
            <p:ph type="body" sz="quarter" idx="11"/>
          </p:nvPr>
        </p:nvSpPr>
        <p:spPr>
          <a:xfrm>
            <a:off x="169818" y="1362296"/>
            <a:ext cx="2919547" cy="4558935"/>
          </a:xfrm>
        </p:spPr>
        <p:txBody>
          <a:bodyPr/>
          <a:lstStyle/>
          <a:p>
            <a:r>
              <a:rPr lang="en-US" altLang="en-US" dirty="0"/>
              <a:t>Visualize </a:t>
            </a:r>
            <a:r>
              <a:rPr lang="en-US" altLang="en-US" dirty="0" err="1"/>
              <a:t>ngẫu</a:t>
            </a:r>
            <a:r>
              <a:rPr lang="en-US" altLang="en-US" dirty="0"/>
              <a:t> </a:t>
            </a:r>
            <a:r>
              <a:rPr lang="en-US" altLang="en-US" dirty="0" err="1"/>
              <a:t>nhiên</a:t>
            </a:r>
            <a:r>
              <a:rPr lang="en-US" altLang="en-US" dirty="0"/>
              <a:t> 1000 node </a:t>
            </a:r>
            <a:r>
              <a:rPr lang="en-US" altLang="en-US" dirty="0" err="1"/>
              <a:t>với</a:t>
            </a:r>
            <a:r>
              <a:rPr lang="en-US" altLang="en-US" dirty="0"/>
              <a:t> </a:t>
            </a:r>
            <a:r>
              <a:rPr lang="en-US" altLang="en-US" dirty="0" err="1"/>
              <a:t>k_core</a:t>
            </a:r>
            <a:r>
              <a:rPr lang="en-US" altLang="en-US" dirty="0"/>
              <a:t> = 1,</a:t>
            </a:r>
          </a:p>
          <a:p>
            <a:r>
              <a:rPr lang="en-US" altLang="en-US" dirty="0" err="1"/>
              <a:t>Với</a:t>
            </a:r>
            <a:r>
              <a:rPr lang="en-US" altLang="en-US" dirty="0"/>
              <a:t> </a:t>
            </a:r>
            <a:r>
              <a:rPr lang="vi-VN" altLang="en-US" dirty="0"/>
              <a:t>k-core là một đồ thị con trong đó tất cả các đỉnh đều có bậc ít nhất bằng k. Nghĩa là, trong một k-core(đồ thị con), mỗi đỉnh có ít nhất k cạnh kết nối với nó. </a:t>
            </a:r>
            <a:endParaRPr lang="en-US" altLang="en-US" dirty="0"/>
          </a:p>
        </p:txBody>
      </p:sp>
      <p:pic>
        <p:nvPicPr>
          <p:cNvPr id="17" name="Picture 16">
            <a:extLst>
              <a:ext uri="{FF2B5EF4-FFF2-40B4-BE49-F238E27FC236}">
                <a16:creationId xmlns:a16="http://schemas.microsoft.com/office/drawing/2014/main" id="{B4CDFF5C-ED3A-1804-84C1-C7F7FAF6916F}"/>
              </a:ext>
            </a:extLst>
          </p:cNvPr>
          <p:cNvPicPr>
            <a:picLocks noChangeAspect="1"/>
          </p:cNvPicPr>
          <p:nvPr/>
        </p:nvPicPr>
        <p:blipFill>
          <a:blip r:embed="rId3"/>
          <a:stretch>
            <a:fillRect/>
          </a:stretch>
        </p:blipFill>
        <p:spPr>
          <a:xfrm>
            <a:off x="3089365" y="1432561"/>
            <a:ext cx="8083358" cy="4228009"/>
          </a:xfrm>
          <a:prstGeom prst="rect">
            <a:avLst/>
          </a:prstGeom>
        </p:spPr>
      </p:pic>
    </p:spTree>
    <p:extLst>
      <p:ext uri="{BB962C8B-B14F-4D97-AF65-F5344CB8AC3E}">
        <p14:creationId xmlns:p14="http://schemas.microsoft.com/office/powerpoint/2010/main" val="385338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17">
      <a:dk1>
        <a:sysClr val="windowText" lastClr="000000"/>
      </a:dk1>
      <a:lt1>
        <a:sysClr val="window" lastClr="FFFFFF"/>
      </a:lt1>
      <a:dk2>
        <a:srgbClr val="44546A"/>
      </a:dk2>
      <a:lt2>
        <a:srgbClr val="E7E6E6"/>
      </a:lt2>
      <a:accent1>
        <a:srgbClr val="E23042"/>
      </a:accent1>
      <a:accent2>
        <a:srgbClr val="3578AF"/>
      </a:accent2>
      <a:accent3>
        <a:srgbClr val="C4C4C4"/>
      </a:accent3>
      <a:accent4>
        <a:srgbClr val="A80B22"/>
      </a:accent4>
      <a:accent5>
        <a:srgbClr val="E2E2E2"/>
      </a:accent5>
      <a:accent6>
        <a:srgbClr val="2A6187"/>
      </a:accent6>
      <a:hlink>
        <a:srgbClr val="0563C1"/>
      </a:hlink>
      <a:folHlink>
        <a:srgbClr val="954F72"/>
      </a:folHlink>
    </a:clrScheme>
    <a:fontScheme name="Custom 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ewish American Heritage Month_Win32_JC_SL_v3" id="{5A91364D-DD38-4994-BB9C-41D074FD197A}" vid="{8577DF34-D72C-48EB-902A-0A54C766E05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EE2DFF-920A-42C9-AEE0-3A0BF6AF46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F283A3-AA81-4663-8764-64F64C723FD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915C1F8C-D27A-4CE7-9DF4-4AFDB2880FA9}">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Office Theme</Template>
  <TotalTime>1893</TotalTime>
  <Words>1240</Words>
  <Application>Microsoft Office PowerPoint</Application>
  <PresentationFormat>Widescreen</PresentationFormat>
  <Paragraphs>97</Paragraphs>
  <Slides>19</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D-DINExp</vt:lpstr>
      <vt:lpstr>Roboto</vt:lpstr>
      <vt:lpstr>Office Theme</vt:lpstr>
      <vt:lpstr>Ogbl-biokg: Biomedical Knowledge Graph</vt:lpstr>
      <vt:lpstr>Introduction</vt:lpstr>
      <vt:lpstr>Introduction</vt:lpstr>
      <vt:lpstr>Introduction</vt:lpstr>
      <vt:lpstr>1. Tổng quan mạng </vt:lpstr>
      <vt:lpstr>1. Tổng quan mạng </vt:lpstr>
      <vt:lpstr>1. Tổng quan mạng </vt:lpstr>
      <vt:lpstr>1. Tổng quan mạng </vt:lpstr>
      <vt:lpstr>2. Tổng quan mạng </vt:lpstr>
      <vt:lpstr>2. Cấu trúc mạng </vt:lpstr>
      <vt:lpstr>2. Cấu trúc mạng </vt:lpstr>
      <vt:lpstr>2. Cấu trúc mạng </vt:lpstr>
      <vt:lpstr>2. Cấu trúc mạng </vt:lpstr>
      <vt:lpstr>3. Phương pháp xác định cộng đồng </vt:lpstr>
      <vt:lpstr>The Louvain method</vt:lpstr>
      <vt:lpstr>The label propagation</vt:lpstr>
      <vt:lpstr>The Girvan-Newman algorithm. </vt:lpstr>
      <vt:lpstr>Nhận xét</vt:lpstr>
      <vt:lpstr>Questions &amp; answers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MINH PHỤNG BÙI</dc:creator>
  <cp:keywords/>
  <dc:description/>
  <cp:lastModifiedBy>Bùi Minh Phụng</cp:lastModifiedBy>
  <cp:revision>29</cp:revision>
  <dcterms:created xsi:type="dcterms:W3CDTF">2024-10-04T17:20:30Z</dcterms:created>
  <dcterms:modified xsi:type="dcterms:W3CDTF">2024-10-16T19:46:11Z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